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4" r:id="rId19"/>
  </p:sldIdLst>
  <p:sldSz cx="18288000" cy="10287000"/>
  <p:notesSz cx="6858000" cy="9144000"/>
  <p:embeddedFontLst>
    <p:embeddedFont>
      <p:font typeface="Asakim" panose="020B0604020202020204" charset="-79"/>
      <p:regular r:id="rId21"/>
    </p:embeddedFont>
    <p:embeddedFont>
      <p:font typeface="Canva Sans 1" panose="020B0604020202020204" charset="0"/>
      <p:regular r:id="rId22"/>
    </p:embeddedFont>
    <p:embeddedFont>
      <p:font typeface="Canva Sans 2 Bold" panose="020B0604020202020204" charset="0"/>
      <p:regular r:id="rId23"/>
    </p:embeddedFont>
    <p:embeddedFont>
      <p:font typeface="DM Sans Bold" charset="0"/>
      <p:regular r:id="rId24"/>
    </p:embeddedFont>
    <p:embeddedFont>
      <p:font typeface="Lato" panose="020F0502020204030203" pitchFamily="34" charset="0"/>
      <p:regular r:id="rId25"/>
    </p:embeddedFont>
    <p:embeddedFont>
      <p:font typeface="Lato Bold" panose="020F0502020204030203" charset="0"/>
      <p:regular r:id="rId26"/>
    </p:embeddedFont>
    <p:embeddedFont>
      <p:font typeface="Rubik" panose="020B0604020202020204" charset="-79"/>
      <p:regular r:id="rId27"/>
    </p:embeddedFont>
    <p:embeddedFont>
      <p:font typeface="Rubik Bold" panose="020B0604020202020204" charset="-79"/>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5" d="100"/>
          <a:sy n="45" d="100"/>
        </p:scale>
        <p:origin x="75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s>
</file>

<file path=ppt/media/image1.jpeg>
</file>

<file path=ppt/media/image10.jpeg>
</file>

<file path=ppt/media/image11.jpeg>
</file>

<file path=ppt/media/image12.jpe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gif>
</file>

<file path=ppt/media/image32.png>
</file>

<file path=ppt/media/image33.png>
</file>

<file path=ppt/media/image34.png>
</file>

<file path=ppt/media/image35.png>
</file>

<file path=ppt/media/image36.jpeg>
</file>

<file path=ppt/media/image37.png>
</file>

<file path=ppt/media/image38.png>
</file>

<file path=ppt/media/image39.svg>
</file>

<file path=ppt/media/image4.png>
</file>

<file path=ppt/media/image40.png>
</file>

<file path=ppt/media/image41.png>
</file>

<file path=ppt/media/image42.png>
</file>

<file path=ppt/media/image43.svg>
</file>

<file path=ppt/media/image44.pn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53.png>
</file>

<file path=ppt/media/image54.svg>
</file>

<file path=ppt/media/image55.jpeg>
</file>

<file path=ppt/media/image56.png>
</file>

<file path=ppt/media/image57.svg>
</file>

<file path=ppt/media/image58.png>
</file>

<file path=ppt/media/image59.png>
</file>

<file path=ppt/media/image6.pn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png>
</file>

<file path=ppt/media/image69.svg>
</file>

<file path=ppt/media/image7.pn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png>
</file>

<file path=ppt/media/image80.png>
</file>

<file path=ppt/media/image81.svg>
</file>

<file path=ppt/media/image82.png>
</file>

<file path=ppt/media/image83.svg>
</file>

<file path=ppt/media/image84.jpeg>
</file>

<file path=ppt/media/image85.jpeg>
</file>

<file path=ppt/media/image86.jpeg>
</file>

<file path=ppt/media/image87.jpeg>
</file>

<file path=ppt/media/image8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25.02.2025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טיפול כולל הנותן מענה לאינטרסים של מדינת ישראל החיוניים לביטחון הלאומי והאישי: </a:t>
            </a:r>
          </a:p>
          <a:p>
            <a:r>
              <a:rPr lang="en-US"/>
              <a:t>מאבק בהגירה בלתי חוקית, מאבק בטרור ובפשיעה חוצת גבולות ומניעת סיכונים הנובעים מהם, שמירה על הסדר הציבורי ובריאות הציבור (מקביל לחיזוק הביטחון) לצד עידוד התיירות והשגת השפעות חיוביות על המשק והכלכלה (מקביל לשיפור תדמית המדינה)</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sv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39.svg"/><Relationship Id="rId4" Type="http://schemas.openxmlformats.org/officeDocument/2006/relationships/image" Target="../media/image38.png"/></Relationships>
</file>

<file path=ppt/slides/_rels/slide1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46.svg"/><Relationship Id="rId3" Type="http://schemas.openxmlformats.org/officeDocument/2006/relationships/image" Target="../media/image8.png"/><Relationship Id="rId7" Type="http://schemas.openxmlformats.org/officeDocument/2006/relationships/image" Target="../media/image4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4.png"/><Relationship Id="rId5" Type="http://schemas.openxmlformats.org/officeDocument/2006/relationships/image" Target="../media/image43.svg"/><Relationship Id="rId10" Type="http://schemas.openxmlformats.org/officeDocument/2006/relationships/image" Target="../media/image48.svg"/><Relationship Id="rId4" Type="http://schemas.openxmlformats.org/officeDocument/2006/relationships/image" Target="../media/image42.png"/><Relationship Id="rId9" Type="http://schemas.openxmlformats.org/officeDocument/2006/relationships/image" Target="../media/image47.png"/></Relationships>
</file>

<file path=ppt/slides/_rels/slide13.xml.rels><?xml version="1.0" encoding="UTF-8" standalone="yes"?>
<Relationships xmlns="http://schemas.openxmlformats.org/package/2006/relationships"><Relationship Id="rId8" Type="http://schemas.openxmlformats.org/officeDocument/2006/relationships/image" Target="../media/image54.svg"/><Relationship Id="rId3" Type="http://schemas.openxmlformats.org/officeDocument/2006/relationships/image" Target="../media/image49.png"/><Relationship Id="rId7" Type="http://schemas.openxmlformats.org/officeDocument/2006/relationships/image" Target="../media/image53.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52.svg"/><Relationship Id="rId5" Type="http://schemas.openxmlformats.org/officeDocument/2006/relationships/image" Target="../media/image51.png"/><Relationship Id="rId4" Type="http://schemas.openxmlformats.org/officeDocument/2006/relationships/image" Target="../media/image50.sv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55.jpeg"/></Relationships>
</file>

<file path=ppt/slides/_rels/slide15.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image" Target="../media/image1.jpeg"/><Relationship Id="rId7" Type="http://schemas.openxmlformats.org/officeDocument/2006/relationships/image" Target="../media/image58.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7.svg"/><Relationship Id="rId5" Type="http://schemas.openxmlformats.org/officeDocument/2006/relationships/image" Target="../media/image56.png"/><Relationship Id="rId4" Type="http://schemas.openxmlformats.org/officeDocument/2006/relationships/image" Target="../media/image8.png"/><Relationship Id="rId9" Type="http://schemas.openxmlformats.org/officeDocument/2006/relationships/image" Target="../media/image60.svg"/></Relationships>
</file>

<file path=ppt/slides/_rels/slide16.xml.rels><?xml version="1.0" encoding="UTF-8" standalone="yes"?>
<Relationships xmlns="http://schemas.openxmlformats.org/package/2006/relationships"><Relationship Id="rId8" Type="http://schemas.openxmlformats.org/officeDocument/2006/relationships/image" Target="../media/image65.png"/><Relationship Id="rId13" Type="http://schemas.openxmlformats.org/officeDocument/2006/relationships/image" Target="../media/image70.png"/><Relationship Id="rId18" Type="http://schemas.openxmlformats.org/officeDocument/2006/relationships/image" Target="../media/image75.svg"/><Relationship Id="rId3" Type="http://schemas.openxmlformats.org/officeDocument/2006/relationships/image" Target="../media/image8.png"/><Relationship Id="rId7" Type="http://schemas.openxmlformats.org/officeDocument/2006/relationships/image" Target="../media/image64.svg"/><Relationship Id="rId12" Type="http://schemas.openxmlformats.org/officeDocument/2006/relationships/image" Target="../media/image69.svg"/><Relationship Id="rId17" Type="http://schemas.openxmlformats.org/officeDocument/2006/relationships/image" Target="../media/image74.png"/><Relationship Id="rId2" Type="http://schemas.openxmlformats.org/officeDocument/2006/relationships/image" Target="../media/image1.jpeg"/><Relationship Id="rId16" Type="http://schemas.openxmlformats.org/officeDocument/2006/relationships/image" Target="../media/image73.svg"/><Relationship Id="rId1" Type="http://schemas.openxmlformats.org/officeDocument/2006/relationships/slideLayout" Target="../slideLayouts/slideLayout7.xml"/><Relationship Id="rId6" Type="http://schemas.openxmlformats.org/officeDocument/2006/relationships/image" Target="../media/image63.png"/><Relationship Id="rId11" Type="http://schemas.openxmlformats.org/officeDocument/2006/relationships/image" Target="../media/image68.png"/><Relationship Id="rId5" Type="http://schemas.openxmlformats.org/officeDocument/2006/relationships/image" Target="../media/image62.svg"/><Relationship Id="rId15" Type="http://schemas.openxmlformats.org/officeDocument/2006/relationships/image" Target="../media/image72.png"/><Relationship Id="rId10" Type="http://schemas.openxmlformats.org/officeDocument/2006/relationships/image" Target="../media/image67.png"/><Relationship Id="rId4" Type="http://schemas.openxmlformats.org/officeDocument/2006/relationships/image" Target="../media/image61.png"/><Relationship Id="rId9" Type="http://schemas.openxmlformats.org/officeDocument/2006/relationships/image" Target="../media/image66.svg"/><Relationship Id="rId14" Type="http://schemas.openxmlformats.org/officeDocument/2006/relationships/image" Target="../media/image71.svg"/></Relationships>
</file>

<file path=ppt/slides/_rels/slide17.xml.rels><?xml version="1.0" encoding="UTF-8" standalone="yes"?>
<Relationships xmlns="http://schemas.openxmlformats.org/package/2006/relationships"><Relationship Id="rId8" Type="http://schemas.openxmlformats.org/officeDocument/2006/relationships/image" Target="../media/image81.svg"/><Relationship Id="rId3" Type="http://schemas.openxmlformats.org/officeDocument/2006/relationships/image" Target="../media/image76.png"/><Relationship Id="rId7" Type="http://schemas.openxmlformats.org/officeDocument/2006/relationships/image" Target="../media/image8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9.svg"/><Relationship Id="rId11" Type="http://schemas.openxmlformats.org/officeDocument/2006/relationships/image" Target="../media/image8.png"/><Relationship Id="rId5" Type="http://schemas.openxmlformats.org/officeDocument/2006/relationships/image" Target="../media/image78.png"/><Relationship Id="rId10" Type="http://schemas.openxmlformats.org/officeDocument/2006/relationships/image" Target="../media/image83.svg"/><Relationship Id="rId4" Type="http://schemas.openxmlformats.org/officeDocument/2006/relationships/image" Target="../media/image77.svg"/><Relationship Id="rId9" Type="http://schemas.openxmlformats.org/officeDocument/2006/relationships/image" Target="../media/image82.png"/></Relationships>
</file>

<file path=ppt/slides/_rels/slide1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84.jpeg"/><Relationship Id="rId7" Type="http://schemas.openxmlformats.org/officeDocument/2006/relationships/image" Target="../media/image88.pn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87.jpeg"/><Relationship Id="rId5" Type="http://schemas.openxmlformats.org/officeDocument/2006/relationships/image" Target="../media/image86.jpeg"/><Relationship Id="rId4" Type="http://schemas.openxmlformats.org/officeDocument/2006/relationships/image" Target="../media/image85.jpe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0.jpeg"/><Relationship Id="rId7" Type="http://schemas.openxmlformats.org/officeDocument/2006/relationships/image" Target="../media/image14.pn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jpe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8.png"/><Relationship Id="rId7"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8.png"/><Relationship Id="rId7" Type="http://schemas.openxmlformats.org/officeDocument/2006/relationships/image" Target="../media/image27.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svg"/><Relationship Id="rId10" Type="http://schemas.openxmlformats.org/officeDocument/2006/relationships/image" Target="../media/image30.png"/><Relationship Id="rId4" Type="http://schemas.openxmlformats.org/officeDocument/2006/relationships/image" Target="../media/image24.png"/><Relationship Id="rId9" Type="http://schemas.openxmlformats.org/officeDocument/2006/relationships/image" Target="../media/image29.svg"/></Relationships>
</file>

<file path=ppt/slides/_rels/slide6.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9.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000"/>
          </a:blip>
          <a:srcRect l="8544" t="8567" r="3942" b="22944"/>
          <a:stretch>
            <a:fillRect/>
          </a:stretch>
        </p:blipFill>
        <p:spPr>
          <a:xfrm>
            <a:off x="0" y="0"/>
            <a:ext cx="18288000" cy="10287000"/>
          </a:xfrm>
          <a:prstGeom prst="rect">
            <a:avLst/>
          </a:prstGeom>
        </p:spPr>
      </p:pic>
      <p:sp>
        <p:nvSpPr>
          <p:cNvPr id="3" name="Freeform 3"/>
          <p:cNvSpPr/>
          <p:nvPr/>
        </p:nvSpPr>
        <p:spPr>
          <a:xfrm rot="-3688072">
            <a:off x="11459883" y="-3763222"/>
            <a:ext cx="11901729" cy="10278766"/>
          </a:xfrm>
          <a:custGeom>
            <a:avLst/>
            <a:gdLst/>
            <a:ahLst/>
            <a:cxnLst/>
            <a:rect l="l" t="t" r="r" b="b"/>
            <a:pathLst>
              <a:path w="11901729" h="10278766">
                <a:moveTo>
                  <a:pt x="0" y="0"/>
                </a:moveTo>
                <a:lnTo>
                  <a:pt x="11901728" y="0"/>
                </a:lnTo>
                <a:lnTo>
                  <a:pt x="11901728" y="10278765"/>
                </a:lnTo>
                <a:lnTo>
                  <a:pt x="0" y="1027876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L"/>
          </a:p>
        </p:txBody>
      </p:sp>
      <p:sp>
        <p:nvSpPr>
          <p:cNvPr id="4" name="Freeform 4"/>
          <p:cNvSpPr/>
          <p:nvPr/>
        </p:nvSpPr>
        <p:spPr>
          <a:xfrm rot="7213610">
            <a:off x="11488493" y="6738180"/>
            <a:ext cx="8218320" cy="7097640"/>
          </a:xfrm>
          <a:custGeom>
            <a:avLst/>
            <a:gdLst/>
            <a:ahLst/>
            <a:cxnLst/>
            <a:rect l="l" t="t" r="r" b="b"/>
            <a:pathLst>
              <a:path w="8218320" h="7097640">
                <a:moveTo>
                  <a:pt x="0" y="0"/>
                </a:moveTo>
                <a:lnTo>
                  <a:pt x="8218320" y="0"/>
                </a:lnTo>
                <a:lnTo>
                  <a:pt x="8218320" y="7097640"/>
                </a:lnTo>
                <a:lnTo>
                  <a:pt x="0" y="70976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L"/>
          </a:p>
        </p:txBody>
      </p:sp>
      <p:sp>
        <p:nvSpPr>
          <p:cNvPr id="5" name="Freeform 5"/>
          <p:cNvSpPr/>
          <p:nvPr/>
        </p:nvSpPr>
        <p:spPr>
          <a:xfrm>
            <a:off x="1871688" y="8834945"/>
            <a:ext cx="2505062" cy="846711"/>
          </a:xfrm>
          <a:custGeom>
            <a:avLst/>
            <a:gdLst/>
            <a:ahLst/>
            <a:cxnLst/>
            <a:rect l="l" t="t" r="r" b="b"/>
            <a:pathLst>
              <a:path w="2505062" h="846711">
                <a:moveTo>
                  <a:pt x="0" y="0"/>
                </a:moveTo>
                <a:lnTo>
                  <a:pt x="2505061" y="0"/>
                </a:lnTo>
                <a:lnTo>
                  <a:pt x="2505061" y="846710"/>
                </a:lnTo>
                <a:lnTo>
                  <a:pt x="0" y="846710"/>
                </a:lnTo>
                <a:lnTo>
                  <a:pt x="0" y="0"/>
                </a:lnTo>
                <a:close/>
              </a:path>
            </a:pathLst>
          </a:custGeom>
          <a:blipFill>
            <a:blip r:embed="rId5"/>
            <a:stretch>
              <a:fillRect/>
            </a:stretch>
          </a:blipFill>
        </p:spPr>
        <p:txBody>
          <a:bodyPr/>
          <a:lstStyle/>
          <a:p>
            <a:endParaRPr lang="en-IL"/>
          </a:p>
        </p:txBody>
      </p:sp>
      <p:sp>
        <p:nvSpPr>
          <p:cNvPr id="6" name="Freeform 6"/>
          <p:cNvSpPr/>
          <p:nvPr/>
        </p:nvSpPr>
        <p:spPr>
          <a:xfrm>
            <a:off x="8293725" y="8853035"/>
            <a:ext cx="3168434" cy="810530"/>
          </a:xfrm>
          <a:custGeom>
            <a:avLst/>
            <a:gdLst/>
            <a:ahLst/>
            <a:cxnLst/>
            <a:rect l="l" t="t" r="r" b="b"/>
            <a:pathLst>
              <a:path w="3168434" h="810530">
                <a:moveTo>
                  <a:pt x="0" y="0"/>
                </a:moveTo>
                <a:lnTo>
                  <a:pt x="3168434" y="0"/>
                </a:lnTo>
                <a:lnTo>
                  <a:pt x="3168434" y="810530"/>
                </a:lnTo>
                <a:lnTo>
                  <a:pt x="0" y="810530"/>
                </a:lnTo>
                <a:lnTo>
                  <a:pt x="0" y="0"/>
                </a:lnTo>
                <a:close/>
              </a:path>
            </a:pathLst>
          </a:custGeom>
          <a:blipFill>
            <a:blip r:embed="rId6"/>
            <a:stretch>
              <a:fillRect/>
            </a:stretch>
          </a:blipFill>
        </p:spPr>
        <p:txBody>
          <a:bodyPr/>
          <a:lstStyle/>
          <a:p>
            <a:endParaRPr lang="en-IL"/>
          </a:p>
        </p:txBody>
      </p:sp>
      <p:sp>
        <p:nvSpPr>
          <p:cNvPr id="7" name="Freeform 7"/>
          <p:cNvSpPr/>
          <p:nvPr/>
        </p:nvSpPr>
        <p:spPr>
          <a:xfrm>
            <a:off x="95986" y="8359294"/>
            <a:ext cx="1586480" cy="1798011"/>
          </a:xfrm>
          <a:custGeom>
            <a:avLst/>
            <a:gdLst/>
            <a:ahLst/>
            <a:cxnLst/>
            <a:rect l="l" t="t" r="r" b="b"/>
            <a:pathLst>
              <a:path w="1586480" h="1798011">
                <a:moveTo>
                  <a:pt x="0" y="0"/>
                </a:moveTo>
                <a:lnTo>
                  <a:pt x="1586480" y="0"/>
                </a:lnTo>
                <a:lnTo>
                  <a:pt x="1586480" y="1798012"/>
                </a:lnTo>
                <a:lnTo>
                  <a:pt x="0" y="1798012"/>
                </a:lnTo>
                <a:lnTo>
                  <a:pt x="0" y="0"/>
                </a:lnTo>
                <a:close/>
              </a:path>
            </a:pathLst>
          </a:custGeom>
          <a:blipFill>
            <a:blip r:embed="rId7"/>
            <a:stretch>
              <a:fillRect/>
            </a:stretch>
          </a:blipFill>
        </p:spPr>
        <p:txBody>
          <a:bodyPr/>
          <a:lstStyle/>
          <a:p>
            <a:endParaRPr lang="en-IL"/>
          </a:p>
        </p:txBody>
      </p:sp>
      <p:sp>
        <p:nvSpPr>
          <p:cNvPr id="8" name="Freeform 8"/>
          <p:cNvSpPr/>
          <p:nvPr/>
        </p:nvSpPr>
        <p:spPr>
          <a:xfrm>
            <a:off x="4567249" y="8644361"/>
            <a:ext cx="3535976" cy="1227877"/>
          </a:xfrm>
          <a:custGeom>
            <a:avLst/>
            <a:gdLst/>
            <a:ahLst/>
            <a:cxnLst/>
            <a:rect l="l" t="t" r="r" b="b"/>
            <a:pathLst>
              <a:path w="3535976" h="1227877">
                <a:moveTo>
                  <a:pt x="0" y="0"/>
                </a:moveTo>
                <a:lnTo>
                  <a:pt x="3535976" y="0"/>
                </a:lnTo>
                <a:lnTo>
                  <a:pt x="3535976" y="1227878"/>
                </a:lnTo>
                <a:lnTo>
                  <a:pt x="0" y="1227878"/>
                </a:lnTo>
                <a:lnTo>
                  <a:pt x="0" y="0"/>
                </a:lnTo>
                <a:close/>
              </a:path>
            </a:pathLst>
          </a:custGeom>
          <a:blipFill>
            <a:blip r:embed="rId8"/>
            <a:stretch>
              <a:fillRect/>
            </a:stretch>
          </a:blipFill>
        </p:spPr>
        <p:txBody>
          <a:bodyPr/>
          <a:lstStyle/>
          <a:p>
            <a:endParaRPr lang="en-IL"/>
          </a:p>
        </p:txBody>
      </p:sp>
      <p:grpSp>
        <p:nvGrpSpPr>
          <p:cNvPr id="9" name="Group 9"/>
          <p:cNvGrpSpPr/>
          <p:nvPr/>
        </p:nvGrpSpPr>
        <p:grpSpPr>
          <a:xfrm>
            <a:off x="852494" y="1376161"/>
            <a:ext cx="13181885" cy="2095036"/>
            <a:chOff x="0" y="0"/>
            <a:chExt cx="17575847" cy="2793382"/>
          </a:xfrm>
        </p:grpSpPr>
        <p:sp>
          <p:nvSpPr>
            <p:cNvPr id="10" name="Freeform 10"/>
            <p:cNvSpPr/>
            <p:nvPr/>
          </p:nvSpPr>
          <p:spPr>
            <a:xfrm>
              <a:off x="0" y="0"/>
              <a:ext cx="17575847" cy="2753876"/>
            </a:xfrm>
            <a:custGeom>
              <a:avLst/>
              <a:gdLst/>
              <a:ahLst/>
              <a:cxnLst/>
              <a:rect l="l" t="t" r="r" b="b"/>
              <a:pathLst>
                <a:path w="17575847" h="2753876">
                  <a:moveTo>
                    <a:pt x="0" y="0"/>
                  </a:moveTo>
                  <a:lnTo>
                    <a:pt x="17575847" y="0"/>
                  </a:lnTo>
                  <a:lnTo>
                    <a:pt x="17575847" y="2753876"/>
                  </a:lnTo>
                  <a:lnTo>
                    <a:pt x="0" y="2753876"/>
                  </a:lnTo>
                  <a:lnTo>
                    <a:pt x="0" y="0"/>
                  </a:lnTo>
                  <a:close/>
                </a:path>
              </a:pathLst>
            </a:custGeom>
            <a:blipFill>
              <a:blip r:embed="rId9"/>
              <a:stretch>
                <a:fillRect/>
              </a:stretch>
            </a:blipFill>
          </p:spPr>
          <p:txBody>
            <a:bodyPr/>
            <a:lstStyle/>
            <a:p>
              <a:endParaRPr lang="en-IL"/>
            </a:p>
          </p:txBody>
        </p:sp>
        <p:sp>
          <p:nvSpPr>
            <p:cNvPr id="11" name="TextBox 11"/>
            <p:cNvSpPr txBox="1"/>
            <p:nvPr/>
          </p:nvSpPr>
          <p:spPr>
            <a:xfrm>
              <a:off x="3612845" y="2385277"/>
              <a:ext cx="4261165" cy="408105"/>
            </a:xfrm>
            <a:prstGeom prst="rect">
              <a:avLst/>
            </a:prstGeom>
          </p:spPr>
          <p:txBody>
            <a:bodyPr lIns="0" tIns="0" rIns="0" bIns="0" rtlCol="0" anchor="t">
              <a:spAutoFit/>
            </a:bodyPr>
            <a:lstStyle/>
            <a:p>
              <a:pPr>
                <a:lnSpc>
                  <a:spcPts val="2517"/>
                </a:lnSpc>
                <a:spcBef>
                  <a:spcPct val="0"/>
                </a:spcBef>
              </a:pPr>
              <a:r>
                <a:rPr lang="en-US" sz="1798">
                  <a:solidFill>
                    <a:srgbClr val="000000"/>
                  </a:solidFill>
                  <a:latin typeface="Asakim"/>
                </a:rPr>
                <a:t>safer. faster. smarter.</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2089427"/>
            <a:chOff x="0" y="0"/>
            <a:chExt cx="4816593" cy="550302"/>
          </a:xfrm>
        </p:grpSpPr>
        <p:sp>
          <p:nvSpPr>
            <p:cNvPr id="3" name="Freeform 3"/>
            <p:cNvSpPr/>
            <p:nvPr/>
          </p:nvSpPr>
          <p:spPr>
            <a:xfrm>
              <a:off x="0" y="0"/>
              <a:ext cx="4816592" cy="550302"/>
            </a:xfrm>
            <a:custGeom>
              <a:avLst/>
              <a:gdLst/>
              <a:ahLst/>
              <a:cxnLst/>
              <a:rect l="l" t="t" r="r" b="b"/>
              <a:pathLst>
                <a:path w="4816592" h="550302">
                  <a:moveTo>
                    <a:pt x="0" y="0"/>
                  </a:moveTo>
                  <a:lnTo>
                    <a:pt x="4816592" y="0"/>
                  </a:lnTo>
                  <a:lnTo>
                    <a:pt x="4816592" y="550302"/>
                  </a:lnTo>
                  <a:lnTo>
                    <a:pt x="0" y="550302"/>
                  </a:lnTo>
                  <a:close/>
                </a:path>
              </a:pathLst>
            </a:custGeom>
            <a:solidFill>
              <a:srgbClr val="3E16FF"/>
            </a:solidFill>
            <a:ln>
              <a:noFill/>
            </a:ln>
          </p:spPr>
          <p:txBody>
            <a:bodyPr/>
            <a:lstStyle/>
            <a:p>
              <a:endParaRPr lang="en-IL"/>
            </a:p>
          </p:txBody>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2"/>
            <a:stretch>
              <a:fillRect/>
            </a:stretch>
          </a:blipFill>
        </p:spPr>
        <p:txBody>
          <a:bodyPr/>
          <a:lstStyle/>
          <a:p>
            <a:endParaRPr lang="en-IL"/>
          </a:p>
        </p:txBody>
      </p:sp>
      <p:sp>
        <p:nvSpPr>
          <p:cNvPr id="6" name="Freeform 6"/>
          <p:cNvSpPr/>
          <p:nvPr/>
        </p:nvSpPr>
        <p:spPr>
          <a:xfrm>
            <a:off x="469673" y="2311643"/>
            <a:ext cx="16056569" cy="7714105"/>
          </a:xfrm>
          <a:custGeom>
            <a:avLst/>
            <a:gdLst/>
            <a:ahLst/>
            <a:cxnLst/>
            <a:rect l="l" t="t" r="r" b="b"/>
            <a:pathLst>
              <a:path w="16056569" h="7714105">
                <a:moveTo>
                  <a:pt x="0" y="0"/>
                </a:moveTo>
                <a:lnTo>
                  <a:pt x="16056568" y="0"/>
                </a:lnTo>
                <a:lnTo>
                  <a:pt x="16056568" y="7714105"/>
                </a:lnTo>
                <a:lnTo>
                  <a:pt x="0" y="7714105"/>
                </a:lnTo>
                <a:lnTo>
                  <a:pt x="0" y="0"/>
                </a:lnTo>
                <a:close/>
              </a:path>
            </a:pathLst>
          </a:custGeom>
          <a:blipFill>
            <a:blip r:embed="rId3"/>
            <a:stretch>
              <a:fillRect/>
            </a:stretch>
          </a:blipFill>
        </p:spPr>
        <p:txBody>
          <a:bodyPr/>
          <a:lstStyle/>
          <a:p>
            <a:endParaRPr lang="en-IL"/>
          </a:p>
        </p:txBody>
      </p:sp>
      <p:sp>
        <p:nvSpPr>
          <p:cNvPr id="7" name="TextBox 7"/>
          <p:cNvSpPr txBox="1"/>
          <p:nvPr/>
        </p:nvSpPr>
        <p:spPr>
          <a:xfrm>
            <a:off x="4321963" y="351355"/>
            <a:ext cx="13478473" cy="1367820"/>
          </a:xfrm>
          <a:prstGeom prst="rect">
            <a:avLst/>
          </a:prstGeom>
        </p:spPr>
        <p:txBody>
          <a:bodyPr lIns="0" tIns="0" rIns="0" bIns="0" rtlCol="0" anchor="t">
            <a:spAutoFit/>
          </a:bodyPr>
          <a:lstStyle/>
          <a:p>
            <a:pPr>
              <a:lnSpc>
                <a:spcPts val="11233"/>
              </a:lnSpc>
              <a:spcBef>
                <a:spcPct val="0"/>
              </a:spcBef>
            </a:pPr>
            <a:r>
              <a:rPr lang="en-US" sz="8023">
                <a:solidFill>
                  <a:srgbClr val="FFFFFF"/>
                </a:solidFill>
                <a:cs typeface="Rubik Bold"/>
              </a:rPr>
              <a:t>פערים במדגם לעומת המציאות</a:t>
            </a:r>
          </a:p>
        </p:txBody>
      </p:sp>
      <p:sp>
        <p:nvSpPr>
          <p:cNvPr id="8" name="TextBox 8"/>
          <p:cNvSpPr txBox="1"/>
          <p:nvPr/>
        </p:nvSpPr>
        <p:spPr>
          <a:xfrm>
            <a:off x="9793496" y="9899495"/>
            <a:ext cx="6121901" cy="298255"/>
          </a:xfrm>
          <a:prstGeom prst="rect">
            <a:avLst/>
          </a:prstGeom>
        </p:spPr>
        <p:txBody>
          <a:bodyPr lIns="0" tIns="0" rIns="0" bIns="0" rtlCol="0" anchor="t">
            <a:spAutoFit/>
          </a:bodyPr>
          <a:lstStyle/>
          <a:p>
            <a:pPr algn="just">
              <a:lnSpc>
                <a:spcPts val="2460"/>
              </a:lnSpc>
              <a:spcBef>
                <a:spcPct val="0"/>
              </a:spcBef>
            </a:pPr>
            <a:r>
              <a:rPr lang="en-US" sz="1757">
                <a:solidFill>
                  <a:srgbClr val="082F69"/>
                </a:solidFill>
                <a:latin typeface="Rubik"/>
              </a:rPr>
              <a:t>*הלשכה המרכזית לסטטיסטיקה 2022</a:t>
            </a:r>
          </a:p>
        </p:txBody>
      </p:sp>
      <p:grpSp>
        <p:nvGrpSpPr>
          <p:cNvPr id="9" name="Group 9"/>
          <p:cNvGrpSpPr/>
          <p:nvPr/>
        </p:nvGrpSpPr>
        <p:grpSpPr>
          <a:xfrm>
            <a:off x="15915397" y="7914397"/>
            <a:ext cx="2687807" cy="2687807"/>
            <a:chOff x="0" y="0"/>
            <a:chExt cx="3583742" cy="3583742"/>
          </a:xfrm>
        </p:grpSpPr>
        <p:sp>
          <p:nvSpPr>
            <p:cNvPr id="10" name="Freeform 10"/>
            <p:cNvSpPr/>
            <p:nvPr/>
          </p:nvSpPr>
          <p:spPr>
            <a:xfrm>
              <a:off x="0" y="0"/>
              <a:ext cx="3583742" cy="3583742"/>
            </a:xfrm>
            <a:custGeom>
              <a:avLst/>
              <a:gdLst/>
              <a:ahLst/>
              <a:cxnLst/>
              <a:rect l="l" t="t" r="r" b="b"/>
              <a:pathLst>
                <a:path w="3583742" h="3583742">
                  <a:moveTo>
                    <a:pt x="0" y="0"/>
                  </a:moveTo>
                  <a:lnTo>
                    <a:pt x="3583742" y="0"/>
                  </a:lnTo>
                  <a:lnTo>
                    <a:pt x="3583742" y="3583742"/>
                  </a:lnTo>
                  <a:lnTo>
                    <a:pt x="0" y="358374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L"/>
            </a:p>
          </p:txBody>
        </p:sp>
        <p:sp>
          <p:nvSpPr>
            <p:cNvPr id="11" name="Freeform 11"/>
            <p:cNvSpPr/>
            <p:nvPr/>
          </p:nvSpPr>
          <p:spPr>
            <a:xfrm>
              <a:off x="491737" y="1050120"/>
              <a:ext cx="1754346" cy="645388"/>
            </a:xfrm>
            <a:custGeom>
              <a:avLst/>
              <a:gdLst/>
              <a:ahLst/>
              <a:cxnLst/>
              <a:rect l="l" t="t" r="r" b="b"/>
              <a:pathLst>
                <a:path w="1754346" h="645388">
                  <a:moveTo>
                    <a:pt x="0" y="0"/>
                  </a:moveTo>
                  <a:lnTo>
                    <a:pt x="1754345" y="0"/>
                  </a:lnTo>
                  <a:lnTo>
                    <a:pt x="1754345" y="645388"/>
                  </a:lnTo>
                  <a:lnTo>
                    <a:pt x="0" y="645388"/>
                  </a:lnTo>
                  <a:lnTo>
                    <a:pt x="0" y="0"/>
                  </a:lnTo>
                  <a:close/>
                </a:path>
              </a:pathLst>
            </a:custGeom>
            <a:blipFill>
              <a:blip r:embed="rId6"/>
              <a:stretch>
                <a:fillRect l="-78664" t="-152341" r="-35451" b="-181269"/>
              </a:stretch>
            </a:blipFill>
          </p:spPr>
          <p:txBody>
            <a:bodyPr/>
            <a:lstStyle/>
            <a:p>
              <a:endParaRPr lang="en-IL"/>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2089427"/>
            <a:chOff x="0" y="0"/>
            <a:chExt cx="4816593" cy="550302"/>
          </a:xfrm>
        </p:grpSpPr>
        <p:sp>
          <p:nvSpPr>
            <p:cNvPr id="3" name="Freeform 3"/>
            <p:cNvSpPr/>
            <p:nvPr/>
          </p:nvSpPr>
          <p:spPr>
            <a:xfrm>
              <a:off x="0" y="0"/>
              <a:ext cx="4816592" cy="550302"/>
            </a:xfrm>
            <a:custGeom>
              <a:avLst/>
              <a:gdLst/>
              <a:ahLst/>
              <a:cxnLst/>
              <a:rect l="l" t="t" r="r" b="b"/>
              <a:pathLst>
                <a:path w="4816592" h="550302">
                  <a:moveTo>
                    <a:pt x="0" y="0"/>
                  </a:moveTo>
                  <a:lnTo>
                    <a:pt x="4816592" y="0"/>
                  </a:lnTo>
                  <a:lnTo>
                    <a:pt x="4816592" y="550302"/>
                  </a:lnTo>
                  <a:lnTo>
                    <a:pt x="0" y="550302"/>
                  </a:lnTo>
                  <a:close/>
                </a:path>
              </a:pathLst>
            </a:custGeom>
            <a:solidFill>
              <a:srgbClr val="3E16FF"/>
            </a:solidFill>
            <a:ln>
              <a:noFill/>
            </a:ln>
          </p:spPr>
          <p:txBody>
            <a:bodyPr/>
            <a:lstStyle/>
            <a:p>
              <a:endParaRPr lang="en-IL"/>
            </a:p>
          </p:txBody>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2"/>
            <a:stretch>
              <a:fillRect/>
            </a:stretch>
          </a:blipFill>
        </p:spPr>
        <p:txBody>
          <a:bodyPr/>
          <a:lstStyle/>
          <a:p>
            <a:endParaRPr lang="en-IL"/>
          </a:p>
        </p:txBody>
      </p:sp>
      <p:sp>
        <p:nvSpPr>
          <p:cNvPr id="6" name="Freeform 6"/>
          <p:cNvSpPr/>
          <p:nvPr/>
        </p:nvSpPr>
        <p:spPr>
          <a:xfrm>
            <a:off x="685458" y="2388646"/>
            <a:ext cx="16917084" cy="7547725"/>
          </a:xfrm>
          <a:custGeom>
            <a:avLst/>
            <a:gdLst/>
            <a:ahLst/>
            <a:cxnLst/>
            <a:rect l="l" t="t" r="r" b="b"/>
            <a:pathLst>
              <a:path w="16917084" h="7547725">
                <a:moveTo>
                  <a:pt x="0" y="0"/>
                </a:moveTo>
                <a:lnTo>
                  <a:pt x="16917084" y="0"/>
                </a:lnTo>
                <a:lnTo>
                  <a:pt x="16917084" y="7547725"/>
                </a:lnTo>
                <a:lnTo>
                  <a:pt x="0" y="7547725"/>
                </a:lnTo>
                <a:lnTo>
                  <a:pt x="0" y="0"/>
                </a:lnTo>
                <a:close/>
              </a:path>
            </a:pathLst>
          </a:custGeom>
          <a:blipFill>
            <a:blip r:embed="rId3"/>
            <a:stretch>
              <a:fillRect t="-15333"/>
            </a:stretch>
          </a:blipFill>
        </p:spPr>
        <p:txBody>
          <a:bodyPr/>
          <a:lstStyle/>
          <a:p>
            <a:endParaRPr lang="en-IL"/>
          </a:p>
        </p:txBody>
      </p:sp>
      <p:sp>
        <p:nvSpPr>
          <p:cNvPr id="7" name="TextBox 7"/>
          <p:cNvSpPr txBox="1"/>
          <p:nvPr/>
        </p:nvSpPr>
        <p:spPr>
          <a:xfrm>
            <a:off x="12149924" y="317080"/>
            <a:ext cx="5452618" cy="1367820"/>
          </a:xfrm>
          <a:prstGeom prst="rect">
            <a:avLst/>
          </a:prstGeom>
        </p:spPr>
        <p:txBody>
          <a:bodyPr lIns="0" tIns="0" rIns="0" bIns="0" rtlCol="0" anchor="t">
            <a:spAutoFit/>
          </a:bodyPr>
          <a:lstStyle/>
          <a:p>
            <a:pPr>
              <a:lnSpc>
                <a:spcPts val="11233"/>
              </a:lnSpc>
              <a:spcBef>
                <a:spcPct val="0"/>
              </a:spcBef>
            </a:pPr>
            <a:r>
              <a:rPr lang="en-US" sz="8023">
                <a:solidFill>
                  <a:srgbClr val="FFFFFF"/>
                </a:solidFill>
                <a:cs typeface="Rubik Bold"/>
              </a:rPr>
              <a:t>פתרון לפער</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000"/>
          </a:blip>
          <a:srcRect l="8544" t="8567" r="3942" b="22944"/>
          <a:stretch>
            <a:fillRect/>
          </a:stretch>
        </p:blipFill>
        <p:spPr>
          <a:xfrm>
            <a:off x="0" y="0"/>
            <a:ext cx="18288000" cy="10287000"/>
          </a:xfrm>
          <a:prstGeom prst="rect">
            <a:avLst/>
          </a:prstGeom>
        </p:spPr>
      </p:pic>
      <p:sp>
        <p:nvSpPr>
          <p:cNvPr id="3" name="Freeform 3"/>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3"/>
            <a:stretch>
              <a:fillRect/>
            </a:stretch>
          </a:blipFill>
        </p:spPr>
        <p:txBody>
          <a:bodyPr/>
          <a:lstStyle/>
          <a:p>
            <a:endParaRPr lang="en-IL"/>
          </a:p>
        </p:txBody>
      </p:sp>
      <p:sp>
        <p:nvSpPr>
          <p:cNvPr id="4" name="TextBox 4"/>
          <p:cNvSpPr txBox="1"/>
          <p:nvPr/>
        </p:nvSpPr>
        <p:spPr>
          <a:xfrm>
            <a:off x="901442" y="1290880"/>
            <a:ext cx="16739631" cy="846386"/>
          </a:xfrm>
          <a:prstGeom prst="rect">
            <a:avLst/>
          </a:prstGeom>
        </p:spPr>
        <p:txBody>
          <a:bodyPr lIns="0" tIns="0" rIns="0" bIns="0" rtlCol="0" anchor="t">
            <a:spAutoFit/>
          </a:bodyPr>
          <a:lstStyle/>
          <a:p>
            <a:pPr algn="ctr">
              <a:lnSpc>
                <a:spcPts val="6600"/>
              </a:lnSpc>
            </a:pPr>
            <a:r>
              <a:rPr lang="he-IL" sz="6000" dirty="0">
                <a:solidFill>
                  <a:srgbClr val="3E8937"/>
                </a:solidFill>
                <a:latin typeface="Arial (Body)"/>
              </a:rPr>
              <a:t>פחות סיכון – מדינות דמוקרטיות ועשירות יותר</a:t>
            </a:r>
            <a:endParaRPr lang="en-US" sz="6000" dirty="0">
              <a:solidFill>
                <a:srgbClr val="3E8937"/>
              </a:solidFill>
              <a:latin typeface="Arial (Body)"/>
            </a:endParaRPr>
          </a:p>
        </p:txBody>
      </p:sp>
      <p:grpSp>
        <p:nvGrpSpPr>
          <p:cNvPr id="5" name="Group 5"/>
          <p:cNvGrpSpPr/>
          <p:nvPr/>
        </p:nvGrpSpPr>
        <p:grpSpPr>
          <a:xfrm>
            <a:off x="5271908" y="3282668"/>
            <a:ext cx="3088474" cy="4293553"/>
            <a:chOff x="0" y="0"/>
            <a:chExt cx="4117966" cy="5724737"/>
          </a:xfrm>
        </p:grpSpPr>
        <p:sp>
          <p:nvSpPr>
            <p:cNvPr id="6" name="Freeform 6"/>
            <p:cNvSpPr/>
            <p:nvPr/>
          </p:nvSpPr>
          <p:spPr>
            <a:xfrm>
              <a:off x="731217" y="0"/>
              <a:ext cx="2655532" cy="3706960"/>
            </a:xfrm>
            <a:custGeom>
              <a:avLst/>
              <a:gdLst/>
              <a:ahLst/>
              <a:cxnLst/>
              <a:rect l="l" t="t" r="r" b="b"/>
              <a:pathLst>
                <a:path w="2655532" h="3706960">
                  <a:moveTo>
                    <a:pt x="0" y="0"/>
                  </a:moveTo>
                  <a:lnTo>
                    <a:pt x="2655532" y="0"/>
                  </a:lnTo>
                  <a:lnTo>
                    <a:pt x="2655532" y="3706960"/>
                  </a:lnTo>
                  <a:lnTo>
                    <a:pt x="0" y="370696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L"/>
            </a:p>
          </p:txBody>
        </p:sp>
        <p:sp>
          <p:nvSpPr>
            <p:cNvPr id="7" name="TextBox 7"/>
            <p:cNvSpPr txBox="1"/>
            <p:nvPr/>
          </p:nvSpPr>
          <p:spPr>
            <a:xfrm>
              <a:off x="0" y="3790771"/>
              <a:ext cx="4117966" cy="1933966"/>
            </a:xfrm>
            <a:prstGeom prst="rect">
              <a:avLst/>
            </a:prstGeom>
          </p:spPr>
          <p:txBody>
            <a:bodyPr lIns="0" tIns="0" rIns="0" bIns="0" rtlCol="0" anchor="t">
              <a:spAutoFit/>
            </a:bodyPr>
            <a:lstStyle/>
            <a:p>
              <a:pPr algn="ctr">
                <a:lnSpc>
                  <a:spcPts val="4052"/>
                </a:lnSpc>
              </a:pPr>
              <a:r>
                <a:rPr lang="en-US" sz="2894">
                  <a:solidFill>
                    <a:srgbClr val="000000"/>
                  </a:solidFill>
                  <a:latin typeface="Rubik"/>
                </a:rPr>
                <a:t>The Economist </a:t>
              </a:r>
              <a:r>
                <a:rPr lang="en-US" sz="2894">
                  <a:solidFill>
                    <a:srgbClr val="000000"/>
                  </a:solidFill>
                  <a:latin typeface="Rubik Bold"/>
                </a:rPr>
                <a:t>Democracy</a:t>
              </a:r>
              <a:r>
                <a:rPr lang="en-US" sz="2894">
                  <a:solidFill>
                    <a:srgbClr val="000000"/>
                  </a:solidFill>
                  <a:latin typeface="Rubik"/>
                </a:rPr>
                <a:t> Index</a:t>
              </a:r>
            </a:p>
            <a:p>
              <a:pPr marL="0" lvl="0" indent="0" algn="ctr">
                <a:lnSpc>
                  <a:spcPts val="3618"/>
                </a:lnSpc>
                <a:spcBef>
                  <a:spcPct val="0"/>
                </a:spcBef>
              </a:pPr>
              <a:r>
                <a:rPr lang="en-US" sz="2584">
                  <a:solidFill>
                    <a:srgbClr val="000000"/>
                  </a:solidFill>
                  <a:cs typeface="Rubik"/>
                </a:rPr>
                <a:t>מדד הדמוקרטיה</a:t>
              </a:r>
            </a:p>
          </p:txBody>
        </p:sp>
      </p:grpSp>
      <p:grpSp>
        <p:nvGrpSpPr>
          <p:cNvPr id="8" name="Group 8"/>
          <p:cNvGrpSpPr/>
          <p:nvPr/>
        </p:nvGrpSpPr>
        <p:grpSpPr>
          <a:xfrm>
            <a:off x="450487" y="3671537"/>
            <a:ext cx="3423077" cy="3858674"/>
            <a:chOff x="0" y="0"/>
            <a:chExt cx="4564103" cy="5144898"/>
          </a:xfrm>
        </p:grpSpPr>
        <p:sp>
          <p:nvSpPr>
            <p:cNvPr id="9" name="Freeform 9"/>
            <p:cNvSpPr/>
            <p:nvPr/>
          </p:nvSpPr>
          <p:spPr>
            <a:xfrm>
              <a:off x="0" y="0"/>
              <a:ext cx="4564103" cy="3554295"/>
            </a:xfrm>
            <a:custGeom>
              <a:avLst/>
              <a:gdLst/>
              <a:ahLst/>
              <a:cxnLst/>
              <a:rect l="l" t="t" r="r" b="b"/>
              <a:pathLst>
                <a:path w="4564103" h="3554295">
                  <a:moveTo>
                    <a:pt x="0" y="0"/>
                  </a:moveTo>
                  <a:lnTo>
                    <a:pt x="4564103" y="0"/>
                  </a:lnTo>
                  <a:lnTo>
                    <a:pt x="4564103" y="3554295"/>
                  </a:lnTo>
                  <a:lnTo>
                    <a:pt x="0" y="3554295"/>
                  </a:lnTo>
                  <a:lnTo>
                    <a:pt x="0" y="0"/>
                  </a:lnTo>
                  <a:close/>
                </a:path>
              </a:pathLst>
            </a:custGeom>
            <a:blipFill>
              <a:blip r:embed="rId6"/>
              <a:stretch>
                <a:fillRect/>
              </a:stretch>
            </a:blipFill>
          </p:spPr>
          <p:txBody>
            <a:bodyPr/>
            <a:lstStyle/>
            <a:p>
              <a:endParaRPr lang="en-IL"/>
            </a:p>
          </p:txBody>
        </p:sp>
        <p:sp>
          <p:nvSpPr>
            <p:cNvPr id="10" name="TextBox 10"/>
            <p:cNvSpPr txBox="1"/>
            <p:nvPr/>
          </p:nvSpPr>
          <p:spPr>
            <a:xfrm>
              <a:off x="431597" y="3893729"/>
              <a:ext cx="3138234" cy="1251169"/>
            </a:xfrm>
            <a:prstGeom prst="rect">
              <a:avLst/>
            </a:prstGeom>
          </p:spPr>
          <p:txBody>
            <a:bodyPr lIns="0" tIns="0" rIns="0" bIns="0" rtlCol="0" anchor="t">
              <a:spAutoFit/>
            </a:bodyPr>
            <a:lstStyle/>
            <a:p>
              <a:pPr algn="ctr">
                <a:lnSpc>
                  <a:spcPts val="4052"/>
                </a:lnSpc>
              </a:pPr>
              <a:r>
                <a:rPr lang="en-US" sz="2894">
                  <a:solidFill>
                    <a:srgbClr val="000000"/>
                  </a:solidFill>
                  <a:latin typeface="Rubik Bold"/>
                </a:rPr>
                <a:t>GDP</a:t>
              </a:r>
            </a:p>
            <a:p>
              <a:pPr marL="0" lvl="0" indent="0" algn="ctr">
                <a:lnSpc>
                  <a:spcPts val="3618"/>
                </a:lnSpc>
                <a:spcBef>
                  <a:spcPct val="0"/>
                </a:spcBef>
              </a:pPr>
              <a:r>
                <a:rPr lang="en-US" sz="2584">
                  <a:solidFill>
                    <a:srgbClr val="000000"/>
                  </a:solidFill>
                  <a:cs typeface="Rubik"/>
                </a:rPr>
                <a:t>תוצר מקומי גולמי</a:t>
              </a:r>
            </a:p>
          </p:txBody>
        </p:sp>
      </p:grpSp>
      <p:sp>
        <p:nvSpPr>
          <p:cNvPr id="11" name="TextBox 11"/>
          <p:cNvSpPr txBox="1"/>
          <p:nvPr/>
        </p:nvSpPr>
        <p:spPr>
          <a:xfrm>
            <a:off x="774184" y="8848722"/>
            <a:ext cx="16739631" cy="866780"/>
          </a:xfrm>
          <a:prstGeom prst="rect">
            <a:avLst/>
          </a:prstGeom>
        </p:spPr>
        <p:txBody>
          <a:bodyPr lIns="0" tIns="0" rIns="0" bIns="0" rtlCol="0" anchor="t">
            <a:spAutoFit/>
          </a:bodyPr>
          <a:lstStyle/>
          <a:p>
            <a:pPr algn="ctr">
              <a:lnSpc>
                <a:spcPts val="6600"/>
              </a:lnSpc>
            </a:pPr>
            <a:r>
              <a:rPr lang="he-IL" sz="6000" dirty="0">
                <a:solidFill>
                  <a:srgbClr val="CF0F0F"/>
                </a:solidFill>
              </a:rPr>
              <a:t>יותר סיכון – מדינות בסיכון ביטחון גבוה יותר</a:t>
            </a:r>
            <a:endParaRPr lang="en-US" sz="6000" dirty="0">
              <a:solidFill>
                <a:srgbClr val="CF0F0F"/>
              </a:solidFill>
            </a:endParaRPr>
          </a:p>
        </p:txBody>
      </p:sp>
      <p:grpSp>
        <p:nvGrpSpPr>
          <p:cNvPr id="12" name="Group 12"/>
          <p:cNvGrpSpPr/>
          <p:nvPr/>
        </p:nvGrpSpPr>
        <p:grpSpPr>
          <a:xfrm>
            <a:off x="9758726" y="3583682"/>
            <a:ext cx="2697333" cy="3992539"/>
            <a:chOff x="0" y="0"/>
            <a:chExt cx="3596444" cy="5323385"/>
          </a:xfrm>
        </p:grpSpPr>
        <p:sp>
          <p:nvSpPr>
            <p:cNvPr id="13" name="Freeform 13"/>
            <p:cNvSpPr/>
            <p:nvPr/>
          </p:nvSpPr>
          <p:spPr>
            <a:xfrm>
              <a:off x="140968" y="0"/>
              <a:ext cx="3314508" cy="3622413"/>
            </a:xfrm>
            <a:custGeom>
              <a:avLst/>
              <a:gdLst/>
              <a:ahLst/>
              <a:cxnLst/>
              <a:rect l="l" t="t" r="r" b="b"/>
              <a:pathLst>
                <a:path w="3314508" h="3622413">
                  <a:moveTo>
                    <a:pt x="0" y="0"/>
                  </a:moveTo>
                  <a:lnTo>
                    <a:pt x="3314508" y="0"/>
                  </a:lnTo>
                  <a:lnTo>
                    <a:pt x="3314508" y="3622413"/>
                  </a:lnTo>
                  <a:lnTo>
                    <a:pt x="0" y="362241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L"/>
            </a:p>
          </p:txBody>
        </p:sp>
        <p:sp>
          <p:nvSpPr>
            <p:cNvPr id="14" name="TextBox 14"/>
            <p:cNvSpPr txBox="1"/>
            <p:nvPr/>
          </p:nvSpPr>
          <p:spPr>
            <a:xfrm>
              <a:off x="0" y="4072215"/>
              <a:ext cx="3596444" cy="1251169"/>
            </a:xfrm>
            <a:prstGeom prst="rect">
              <a:avLst/>
            </a:prstGeom>
          </p:spPr>
          <p:txBody>
            <a:bodyPr lIns="0" tIns="0" rIns="0" bIns="0" rtlCol="0" anchor="t">
              <a:spAutoFit/>
            </a:bodyPr>
            <a:lstStyle/>
            <a:p>
              <a:pPr algn="ctr">
                <a:lnSpc>
                  <a:spcPts val="4052"/>
                </a:lnSpc>
              </a:pPr>
              <a:r>
                <a:rPr lang="en-US" sz="2894">
                  <a:solidFill>
                    <a:srgbClr val="000000"/>
                  </a:solidFill>
                  <a:latin typeface="Rubik Bold"/>
                </a:rPr>
                <a:t>HDI</a:t>
              </a:r>
            </a:p>
            <a:p>
              <a:pPr marL="0" lvl="0" indent="0" algn="ctr">
                <a:lnSpc>
                  <a:spcPts val="3618"/>
                </a:lnSpc>
                <a:spcBef>
                  <a:spcPct val="0"/>
                </a:spcBef>
              </a:pPr>
              <a:r>
                <a:rPr lang="en-US" sz="2584">
                  <a:solidFill>
                    <a:srgbClr val="000000"/>
                  </a:solidFill>
                  <a:cs typeface="Rubik"/>
                </a:rPr>
                <a:t>מדד הפיתוח האנושי</a:t>
              </a:r>
            </a:p>
          </p:txBody>
        </p:sp>
      </p:grpSp>
      <p:grpSp>
        <p:nvGrpSpPr>
          <p:cNvPr id="15" name="Group 15"/>
          <p:cNvGrpSpPr/>
          <p:nvPr/>
        </p:nvGrpSpPr>
        <p:grpSpPr>
          <a:xfrm>
            <a:off x="13854402" y="3369477"/>
            <a:ext cx="4194261" cy="4160733"/>
            <a:chOff x="0" y="0"/>
            <a:chExt cx="5592348" cy="5547644"/>
          </a:xfrm>
        </p:grpSpPr>
        <p:sp>
          <p:nvSpPr>
            <p:cNvPr id="16" name="Freeform 16"/>
            <p:cNvSpPr/>
            <p:nvPr/>
          </p:nvSpPr>
          <p:spPr>
            <a:xfrm>
              <a:off x="1118394" y="0"/>
              <a:ext cx="3355560" cy="3967486"/>
            </a:xfrm>
            <a:custGeom>
              <a:avLst/>
              <a:gdLst/>
              <a:ahLst/>
              <a:cxnLst/>
              <a:rect l="l" t="t" r="r" b="b"/>
              <a:pathLst>
                <a:path w="3355560" h="3967486">
                  <a:moveTo>
                    <a:pt x="0" y="0"/>
                  </a:moveTo>
                  <a:lnTo>
                    <a:pt x="3355560" y="0"/>
                  </a:lnTo>
                  <a:lnTo>
                    <a:pt x="3355560" y="3967486"/>
                  </a:lnTo>
                  <a:lnTo>
                    <a:pt x="0" y="3967486"/>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IL"/>
            </a:p>
          </p:txBody>
        </p:sp>
        <p:sp>
          <p:nvSpPr>
            <p:cNvPr id="17" name="TextBox 17"/>
            <p:cNvSpPr txBox="1"/>
            <p:nvPr/>
          </p:nvSpPr>
          <p:spPr>
            <a:xfrm>
              <a:off x="0" y="4296475"/>
              <a:ext cx="5592348" cy="1251169"/>
            </a:xfrm>
            <a:prstGeom prst="rect">
              <a:avLst/>
            </a:prstGeom>
          </p:spPr>
          <p:txBody>
            <a:bodyPr lIns="0" tIns="0" rIns="0" bIns="0" rtlCol="0" anchor="t">
              <a:spAutoFit/>
            </a:bodyPr>
            <a:lstStyle/>
            <a:p>
              <a:pPr algn="ctr">
                <a:lnSpc>
                  <a:spcPts val="4052"/>
                </a:lnSpc>
              </a:pPr>
              <a:r>
                <a:rPr lang="en-US" sz="2894">
                  <a:solidFill>
                    <a:srgbClr val="000000"/>
                  </a:solidFill>
                  <a:latin typeface="Rubik Bold"/>
                </a:rPr>
                <a:t>Security Threats</a:t>
              </a:r>
              <a:r>
                <a:rPr lang="en-US" sz="2894">
                  <a:solidFill>
                    <a:srgbClr val="000000"/>
                  </a:solidFill>
                  <a:latin typeface="Rubik"/>
                </a:rPr>
                <a:t> Index</a:t>
              </a:r>
            </a:p>
            <a:p>
              <a:pPr marL="0" lvl="0" indent="0" algn="ctr">
                <a:lnSpc>
                  <a:spcPts val="3618"/>
                </a:lnSpc>
                <a:spcBef>
                  <a:spcPct val="0"/>
                </a:spcBef>
              </a:pPr>
              <a:r>
                <a:rPr lang="en-US" sz="2584">
                  <a:solidFill>
                    <a:srgbClr val="000000"/>
                  </a:solidFill>
                  <a:cs typeface="Rubik"/>
                </a:rPr>
                <a:t>מדד איומי אבטחה</a:t>
              </a:r>
            </a:p>
          </p:txBody>
        </p:sp>
      </p:grpSp>
      <p:sp>
        <p:nvSpPr>
          <p:cNvPr id="18" name="TextBox 18"/>
          <p:cNvSpPr txBox="1"/>
          <p:nvPr/>
        </p:nvSpPr>
        <p:spPr>
          <a:xfrm>
            <a:off x="0" y="10002765"/>
            <a:ext cx="12464142" cy="530369"/>
          </a:xfrm>
          <a:prstGeom prst="rect">
            <a:avLst/>
          </a:prstGeom>
        </p:spPr>
        <p:txBody>
          <a:bodyPr lIns="0" tIns="0" rIns="0" bIns="0" rtlCol="0" anchor="t">
            <a:spAutoFit/>
          </a:bodyPr>
          <a:lstStyle/>
          <a:p>
            <a:pPr>
              <a:lnSpc>
                <a:spcPts val="2117"/>
              </a:lnSpc>
            </a:pPr>
            <a:r>
              <a:rPr lang="en-US" sz="1512">
                <a:solidFill>
                  <a:srgbClr val="000000"/>
                </a:solidFill>
                <a:latin typeface="Rubik"/>
              </a:rPr>
              <a:t>1. Democracy Index by The Economist 2. Human Development Index by UNDP 3. Security Threats Index by theglobaleconomy.com</a:t>
            </a:r>
          </a:p>
          <a:p>
            <a:pPr marL="0" lvl="0" indent="0">
              <a:lnSpc>
                <a:spcPts val="2117"/>
              </a:lnSpc>
              <a:spcBef>
                <a:spcPct val="0"/>
              </a:spcBef>
            </a:pPr>
            <a:endParaRPr lang="en-US" sz="1512">
              <a:solidFill>
                <a:srgbClr val="000000"/>
              </a:solidFill>
              <a:latin typeface="Rubik"/>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2034320"/>
            <a:chOff x="0" y="0"/>
            <a:chExt cx="4816593" cy="535788"/>
          </a:xfrm>
        </p:grpSpPr>
        <p:sp>
          <p:nvSpPr>
            <p:cNvPr id="3" name="Freeform 3"/>
            <p:cNvSpPr/>
            <p:nvPr/>
          </p:nvSpPr>
          <p:spPr>
            <a:xfrm>
              <a:off x="0" y="0"/>
              <a:ext cx="4816592" cy="535788"/>
            </a:xfrm>
            <a:custGeom>
              <a:avLst/>
              <a:gdLst/>
              <a:ahLst/>
              <a:cxnLst/>
              <a:rect l="l" t="t" r="r" b="b"/>
              <a:pathLst>
                <a:path w="4816592" h="535788">
                  <a:moveTo>
                    <a:pt x="0" y="0"/>
                  </a:moveTo>
                  <a:lnTo>
                    <a:pt x="4816592" y="0"/>
                  </a:lnTo>
                  <a:lnTo>
                    <a:pt x="4816592" y="535788"/>
                  </a:lnTo>
                  <a:lnTo>
                    <a:pt x="0" y="535788"/>
                  </a:lnTo>
                  <a:close/>
                </a:path>
              </a:pathLst>
            </a:custGeom>
            <a:solidFill>
              <a:srgbClr val="3E16FF"/>
            </a:solidFill>
            <a:ln>
              <a:noFill/>
            </a:ln>
          </p:spPr>
          <p:txBody>
            <a:bodyPr/>
            <a:lstStyle/>
            <a:p>
              <a:endParaRPr lang="en-IL"/>
            </a:p>
          </p:txBody>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2"/>
            <a:stretch>
              <a:fillRect/>
            </a:stretch>
          </a:blipFill>
        </p:spPr>
        <p:txBody>
          <a:bodyPr/>
          <a:lstStyle/>
          <a:p>
            <a:endParaRPr lang="en-IL"/>
          </a:p>
        </p:txBody>
      </p:sp>
      <p:sp>
        <p:nvSpPr>
          <p:cNvPr id="6" name="Freeform 6"/>
          <p:cNvSpPr/>
          <p:nvPr/>
        </p:nvSpPr>
        <p:spPr>
          <a:xfrm flipH="1">
            <a:off x="15038406" y="8008190"/>
            <a:ext cx="2964391" cy="2212177"/>
          </a:xfrm>
          <a:custGeom>
            <a:avLst/>
            <a:gdLst/>
            <a:ahLst/>
            <a:cxnLst/>
            <a:rect l="l" t="t" r="r" b="b"/>
            <a:pathLst>
              <a:path w="2964391" h="2212177">
                <a:moveTo>
                  <a:pt x="2964391" y="0"/>
                </a:moveTo>
                <a:lnTo>
                  <a:pt x="0" y="0"/>
                </a:lnTo>
                <a:lnTo>
                  <a:pt x="0" y="2212177"/>
                </a:lnTo>
                <a:lnTo>
                  <a:pt x="2964391" y="2212177"/>
                </a:lnTo>
                <a:lnTo>
                  <a:pt x="2964391"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L"/>
          </a:p>
        </p:txBody>
      </p:sp>
      <p:sp>
        <p:nvSpPr>
          <p:cNvPr id="7" name="Freeform 7"/>
          <p:cNvSpPr/>
          <p:nvPr/>
        </p:nvSpPr>
        <p:spPr>
          <a:xfrm>
            <a:off x="12993010" y="2592674"/>
            <a:ext cx="1060620" cy="2563431"/>
          </a:xfrm>
          <a:custGeom>
            <a:avLst/>
            <a:gdLst/>
            <a:ahLst/>
            <a:cxnLst/>
            <a:rect l="l" t="t" r="r" b="b"/>
            <a:pathLst>
              <a:path w="1060620" h="2563431">
                <a:moveTo>
                  <a:pt x="0" y="0"/>
                </a:moveTo>
                <a:lnTo>
                  <a:pt x="1060620" y="0"/>
                </a:lnTo>
                <a:lnTo>
                  <a:pt x="1060620"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8" name="Freeform 8"/>
          <p:cNvSpPr/>
          <p:nvPr/>
        </p:nvSpPr>
        <p:spPr>
          <a:xfrm>
            <a:off x="11619360" y="2592674"/>
            <a:ext cx="1060620" cy="2563431"/>
          </a:xfrm>
          <a:custGeom>
            <a:avLst/>
            <a:gdLst/>
            <a:ahLst/>
            <a:cxnLst/>
            <a:rect l="l" t="t" r="r" b="b"/>
            <a:pathLst>
              <a:path w="1060620" h="2563431">
                <a:moveTo>
                  <a:pt x="0" y="0"/>
                </a:moveTo>
                <a:lnTo>
                  <a:pt x="1060619" y="0"/>
                </a:lnTo>
                <a:lnTo>
                  <a:pt x="1060619"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9" name="Freeform 9"/>
          <p:cNvSpPr/>
          <p:nvPr/>
        </p:nvSpPr>
        <p:spPr>
          <a:xfrm>
            <a:off x="10245709" y="2592674"/>
            <a:ext cx="1060620" cy="2563431"/>
          </a:xfrm>
          <a:custGeom>
            <a:avLst/>
            <a:gdLst/>
            <a:ahLst/>
            <a:cxnLst/>
            <a:rect l="l" t="t" r="r" b="b"/>
            <a:pathLst>
              <a:path w="1060620" h="2563431">
                <a:moveTo>
                  <a:pt x="0" y="0"/>
                </a:moveTo>
                <a:lnTo>
                  <a:pt x="1060620" y="0"/>
                </a:lnTo>
                <a:lnTo>
                  <a:pt x="1060620"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0" name="Freeform 10"/>
          <p:cNvSpPr/>
          <p:nvPr/>
        </p:nvSpPr>
        <p:spPr>
          <a:xfrm>
            <a:off x="8872059" y="2592674"/>
            <a:ext cx="1060620" cy="2563431"/>
          </a:xfrm>
          <a:custGeom>
            <a:avLst/>
            <a:gdLst/>
            <a:ahLst/>
            <a:cxnLst/>
            <a:rect l="l" t="t" r="r" b="b"/>
            <a:pathLst>
              <a:path w="1060620" h="2563431">
                <a:moveTo>
                  <a:pt x="0" y="0"/>
                </a:moveTo>
                <a:lnTo>
                  <a:pt x="1060619" y="0"/>
                </a:lnTo>
                <a:lnTo>
                  <a:pt x="1060619"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1" name="Freeform 11"/>
          <p:cNvSpPr/>
          <p:nvPr/>
        </p:nvSpPr>
        <p:spPr>
          <a:xfrm>
            <a:off x="7498408" y="2592674"/>
            <a:ext cx="1060620" cy="2563431"/>
          </a:xfrm>
          <a:custGeom>
            <a:avLst/>
            <a:gdLst/>
            <a:ahLst/>
            <a:cxnLst/>
            <a:rect l="l" t="t" r="r" b="b"/>
            <a:pathLst>
              <a:path w="1060620" h="2563431">
                <a:moveTo>
                  <a:pt x="0" y="0"/>
                </a:moveTo>
                <a:lnTo>
                  <a:pt x="1060620" y="0"/>
                </a:lnTo>
                <a:lnTo>
                  <a:pt x="1060620"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2" name="Freeform 12"/>
          <p:cNvSpPr/>
          <p:nvPr/>
        </p:nvSpPr>
        <p:spPr>
          <a:xfrm>
            <a:off x="6124758" y="2592674"/>
            <a:ext cx="1060620" cy="2563431"/>
          </a:xfrm>
          <a:custGeom>
            <a:avLst/>
            <a:gdLst/>
            <a:ahLst/>
            <a:cxnLst/>
            <a:rect l="l" t="t" r="r" b="b"/>
            <a:pathLst>
              <a:path w="1060620" h="2563431">
                <a:moveTo>
                  <a:pt x="0" y="0"/>
                </a:moveTo>
                <a:lnTo>
                  <a:pt x="1060619" y="0"/>
                </a:lnTo>
                <a:lnTo>
                  <a:pt x="1060619"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3" name="Freeform 13"/>
          <p:cNvSpPr/>
          <p:nvPr/>
        </p:nvSpPr>
        <p:spPr>
          <a:xfrm>
            <a:off x="4751107" y="2592674"/>
            <a:ext cx="1060620" cy="2563431"/>
          </a:xfrm>
          <a:custGeom>
            <a:avLst/>
            <a:gdLst/>
            <a:ahLst/>
            <a:cxnLst/>
            <a:rect l="l" t="t" r="r" b="b"/>
            <a:pathLst>
              <a:path w="1060620" h="2563431">
                <a:moveTo>
                  <a:pt x="0" y="0"/>
                </a:moveTo>
                <a:lnTo>
                  <a:pt x="1060620" y="0"/>
                </a:lnTo>
                <a:lnTo>
                  <a:pt x="1060620"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4" name="Freeform 14"/>
          <p:cNvSpPr/>
          <p:nvPr/>
        </p:nvSpPr>
        <p:spPr>
          <a:xfrm>
            <a:off x="3377457" y="2592674"/>
            <a:ext cx="1060620" cy="2563431"/>
          </a:xfrm>
          <a:custGeom>
            <a:avLst/>
            <a:gdLst/>
            <a:ahLst/>
            <a:cxnLst/>
            <a:rect l="l" t="t" r="r" b="b"/>
            <a:pathLst>
              <a:path w="1060620" h="2563431">
                <a:moveTo>
                  <a:pt x="0" y="0"/>
                </a:moveTo>
                <a:lnTo>
                  <a:pt x="1060619" y="0"/>
                </a:lnTo>
                <a:lnTo>
                  <a:pt x="1060619"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5" name="Freeform 15"/>
          <p:cNvSpPr/>
          <p:nvPr/>
        </p:nvSpPr>
        <p:spPr>
          <a:xfrm>
            <a:off x="2003806" y="2592674"/>
            <a:ext cx="1060620" cy="2563431"/>
          </a:xfrm>
          <a:custGeom>
            <a:avLst/>
            <a:gdLst/>
            <a:ahLst/>
            <a:cxnLst/>
            <a:rect l="l" t="t" r="r" b="b"/>
            <a:pathLst>
              <a:path w="1060620" h="2563431">
                <a:moveTo>
                  <a:pt x="0" y="0"/>
                </a:moveTo>
                <a:lnTo>
                  <a:pt x="1060620" y="0"/>
                </a:lnTo>
                <a:lnTo>
                  <a:pt x="1060620"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6" name="Freeform 16"/>
          <p:cNvSpPr/>
          <p:nvPr/>
        </p:nvSpPr>
        <p:spPr>
          <a:xfrm>
            <a:off x="630156" y="2592674"/>
            <a:ext cx="1060620" cy="2563431"/>
          </a:xfrm>
          <a:custGeom>
            <a:avLst/>
            <a:gdLst/>
            <a:ahLst/>
            <a:cxnLst/>
            <a:rect l="l" t="t" r="r" b="b"/>
            <a:pathLst>
              <a:path w="1060620" h="2563431">
                <a:moveTo>
                  <a:pt x="0" y="0"/>
                </a:moveTo>
                <a:lnTo>
                  <a:pt x="1060619" y="0"/>
                </a:lnTo>
                <a:lnTo>
                  <a:pt x="1060619" y="2563431"/>
                </a:lnTo>
                <a:lnTo>
                  <a:pt x="0" y="256343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L"/>
          </a:p>
        </p:txBody>
      </p:sp>
      <p:sp>
        <p:nvSpPr>
          <p:cNvPr id="17" name="Freeform 17"/>
          <p:cNvSpPr/>
          <p:nvPr/>
        </p:nvSpPr>
        <p:spPr>
          <a:xfrm>
            <a:off x="12993010" y="5558830"/>
            <a:ext cx="1060620" cy="2563431"/>
          </a:xfrm>
          <a:custGeom>
            <a:avLst/>
            <a:gdLst/>
            <a:ahLst/>
            <a:cxnLst/>
            <a:rect l="l" t="t" r="r" b="b"/>
            <a:pathLst>
              <a:path w="1060620" h="2563431">
                <a:moveTo>
                  <a:pt x="0" y="0"/>
                </a:moveTo>
                <a:lnTo>
                  <a:pt x="1060620" y="0"/>
                </a:lnTo>
                <a:lnTo>
                  <a:pt x="1060620"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8" name="Freeform 18"/>
          <p:cNvSpPr/>
          <p:nvPr/>
        </p:nvSpPr>
        <p:spPr>
          <a:xfrm>
            <a:off x="11619360" y="5558830"/>
            <a:ext cx="1060620" cy="2563431"/>
          </a:xfrm>
          <a:custGeom>
            <a:avLst/>
            <a:gdLst/>
            <a:ahLst/>
            <a:cxnLst/>
            <a:rect l="l" t="t" r="r" b="b"/>
            <a:pathLst>
              <a:path w="1060620" h="2563431">
                <a:moveTo>
                  <a:pt x="0" y="0"/>
                </a:moveTo>
                <a:lnTo>
                  <a:pt x="1060619" y="0"/>
                </a:lnTo>
                <a:lnTo>
                  <a:pt x="1060619"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9" name="Freeform 19"/>
          <p:cNvSpPr/>
          <p:nvPr/>
        </p:nvSpPr>
        <p:spPr>
          <a:xfrm>
            <a:off x="10245709" y="5558830"/>
            <a:ext cx="1060620" cy="2563431"/>
          </a:xfrm>
          <a:custGeom>
            <a:avLst/>
            <a:gdLst/>
            <a:ahLst/>
            <a:cxnLst/>
            <a:rect l="l" t="t" r="r" b="b"/>
            <a:pathLst>
              <a:path w="1060620" h="2563431">
                <a:moveTo>
                  <a:pt x="0" y="0"/>
                </a:moveTo>
                <a:lnTo>
                  <a:pt x="1060620" y="0"/>
                </a:lnTo>
                <a:lnTo>
                  <a:pt x="1060620"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20" name="Freeform 20"/>
          <p:cNvSpPr/>
          <p:nvPr/>
        </p:nvSpPr>
        <p:spPr>
          <a:xfrm>
            <a:off x="8872059" y="5558830"/>
            <a:ext cx="1060620" cy="2563431"/>
          </a:xfrm>
          <a:custGeom>
            <a:avLst/>
            <a:gdLst/>
            <a:ahLst/>
            <a:cxnLst/>
            <a:rect l="l" t="t" r="r" b="b"/>
            <a:pathLst>
              <a:path w="1060620" h="2563431">
                <a:moveTo>
                  <a:pt x="0" y="0"/>
                </a:moveTo>
                <a:lnTo>
                  <a:pt x="1060619" y="0"/>
                </a:lnTo>
                <a:lnTo>
                  <a:pt x="1060619"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21" name="Freeform 21"/>
          <p:cNvSpPr/>
          <p:nvPr/>
        </p:nvSpPr>
        <p:spPr>
          <a:xfrm>
            <a:off x="7498408" y="5558830"/>
            <a:ext cx="1060620" cy="2563431"/>
          </a:xfrm>
          <a:custGeom>
            <a:avLst/>
            <a:gdLst/>
            <a:ahLst/>
            <a:cxnLst/>
            <a:rect l="l" t="t" r="r" b="b"/>
            <a:pathLst>
              <a:path w="1060620" h="2563431">
                <a:moveTo>
                  <a:pt x="0" y="0"/>
                </a:moveTo>
                <a:lnTo>
                  <a:pt x="1060620" y="0"/>
                </a:lnTo>
                <a:lnTo>
                  <a:pt x="1060620"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22" name="Freeform 22"/>
          <p:cNvSpPr/>
          <p:nvPr/>
        </p:nvSpPr>
        <p:spPr>
          <a:xfrm>
            <a:off x="6124758" y="5558830"/>
            <a:ext cx="1060620" cy="2563431"/>
          </a:xfrm>
          <a:custGeom>
            <a:avLst/>
            <a:gdLst/>
            <a:ahLst/>
            <a:cxnLst/>
            <a:rect l="l" t="t" r="r" b="b"/>
            <a:pathLst>
              <a:path w="1060620" h="2563431">
                <a:moveTo>
                  <a:pt x="0" y="0"/>
                </a:moveTo>
                <a:lnTo>
                  <a:pt x="1060619" y="0"/>
                </a:lnTo>
                <a:lnTo>
                  <a:pt x="1060619"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23" name="Freeform 23"/>
          <p:cNvSpPr/>
          <p:nvPr/>
        </p:nvSpPr>
        <p:spPr>
          <a:xfrm>
            <a:off x="4751107" y="5558830"/>
            <a:ext cx="1060620" cy="2563431"/>
          </a:xfrm>
          <a:custGeom>
            <a:avLst/>
            <a:gdLst/>
            <a:ahLst/>
            <a:cxnLst/>
            <a:rect l="l" t="t" r="r" b="b"/>
            <a:pathLst>
              <a:path w="1060620" h="2563431">
                <a:moveTo>
                  <a:pt x="0" y="0"/>
                </a:moveTo>
                <a:lnTo>
                  <a:pt x="1060620" y="0"/>
                </a:lnTo>
                <a:lnTo>
                  <a:pt x="1060620" y="2563431"/>
                </a:lnTo>
                <a:lnTo>
                  <a:pt x="0" y="25634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24" name="Freeform 24"/>
          <p:cNvSpPr/>
          <p:nvPr/>
        </p:nvSpPr>
        <p:spPr>
          <a:xfrm>
            <a:off x="3377457" y="5558830"/>
            <a:ext cx="1060620" cy="2563431"/>
          </a:xfrm>
          <a:custGeom>
            <a:avLst/>
            <a:gdLst/>
            <a:ahLst/>
            <a:cxnLst/>
            <a:rect l="l" t="t" r="r" b="b"/>
            <a:pathLst>
              <a:path w="1060620" h="2563431">
                <a:moveTo>
                  <a:pt x="0" y="0"/>
                </a:moveTo>
                <a:lnTo>
                  <a:pt x="1060619" y="0"/>
                </a:lnTo>
                <a:lnTo>
                  <a:pt x="1060619" y="2563431"/>
                </a:lnTo>
                <a:lnTo>
                  <a:pt x="0" y="256343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L"/>
          </a:p>
        </p:txBody>
      </p:sp>
      <p:sp>
        <p:nvSpPr>
          <p:cNvPr id="25" name="Freeform 25"/>
          <p:cNvSpPr/>
          <p:nvPr/>
        </p:nvSpPr>
        <p:spPr>
          <a:xfrm>
            <a:off x="2003806" y="5558830"/>
            <a:ext cx="1060620" cy="2563431"/>
          </a:xfrm>
          <a:custGeom>
            <a:avLst/>
            <a:gdLst/>
            <a:ahLst/>
            <a:cxnLst/>
            <a:rect l="l" t="t" r="r" b="b"/>
            <a:pathLst>
              <a:path w="1060620" h="2563431">
                <a:moveTo>
                  <a:pt x="0" y="0"/>
                </a:moveTo>
                <a:lnTo>
                  <a:pt x="1060620" y="0"/>
                </a:lnTo>
                <a:lnTo>
                  <a:pt x="1060620" y="2563431"/>
                </a:lnTo>
                <a:lnTo>
                  <a:pt x="0" y="256343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L"/>
          </a:p>
        </p:txBody>
      </p:sp>
      <p:sp>
        <p:nvSpPr>
          <p:cNvPr id="26" name="Freeform 26"/>
          <p:cNvSpPr/>
          <p:nvPr/>
        </p:nvSpPr>
        <p:spPr>
          <a:xfrm>
            <a:off x="630156" y="5558830"/>
            <a:ext cx="1060620" cy="2563431"/>
          </a:xfrm>
          <a:custGeom>
            <a:avLst/>
            <a:gdLst/>
            <a:ahLst/>
            <a:cxnLst/>
            <a:rect l="l" t="t" r="r" b="b"/>
            <a:pathLst>
              <a:path w="1060620" h="2563431">
                <a:moveTo>
                  <a:pt x="0" y="0"/>
                </a:moveTo>
                <a:lnTo>
                  <a:pt x="1060619" y="0"/>
                </a:lnTo>
                <a:lnTo>
                  <a:pt x="1060619" y="2563431"/>
                </a:lnTo>
                <a:lnTo>
                  <a:pt x="0" y="256343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L"/>
          </a:p>
        </p:txBody>
      </p:sp>
      <p:sp>
        <p:nvSpPr>
          <p:cNvPr id="27" name="TextBox 27"/>
          <p:cNvSpPr txBox="1"/>
          <p:nvPr/>
        </p:nvSpPr>
        <p:spPr>
          <a:xfrm>
            <a:off x="15167978" y="6577535"/>
            <a:ext cx="2226903" cy="1202055"/>
          </a:xfrm>
          <a:prstGeom prst="rect">
            <a:avLst/>
          </a:prstGeom>
        </p:spPr>
        <p:txBody>
          <a:bodyPr lIns="0" tIns="0" rIns="0" bIns="0" rtlCol="0" anchor="t">
            <a:spAutoFit/>
          </a:bodyPr>
          <a:lstStyle/>
          <a:p>
            <a:pPr algn="ctr">
              <a:lnSpc>
                <a:spcPts val="9360"/>
              </a:lnSpc>
            </a:pPr>
            <a:r>
              <a:rPr lang="en-US" sz="8000">
                <a:solidFill>
                  <a:srgbClr val="000000"/>
                </a:solidFill>
                <a:latin typeface="Rubik Bold"/>
              </a:rPr>
              <a:t>70%</a:t>
            </a:r>
          </a:p>
        </p:txBody>
      </p:sp>
      <p:sp>
        <p:nvSpPr>
          <p:cNvPr id="28" name="TextBox 28"/>
          <p:cNvSpPr txBox="1"/>
          <p:nvPr/>
        </p:nvSpPr>
        <p:spPr>
          <a:xfrm>
            <a:off x="14826060" y="2592674"/>
            <a:ext cx="2761526" cy="664371"/>
          </a:xfrm>
          <a:prstGeom prst="rect">
            <a:avLst/>
          </a:prstGeom>
        </p:spPr>
        <p:txBody>
          <a:bodyPr lIns="0" tIns="0" rIns="0" bIns="0" rtlCol="0" anchor="t">
            <a:spAutoFit/>
          </a:bodyPr>
          <a:lstStyle/>
          <a:p>
            <a:pPr algn="ctr">
              <a:lnSpc>
                <a:spcPts val="5119"/>
              </a:lnSpc>
            </a:pPr>
            <a:r>
              <a:rPr lang="en-US" sz="4375">
                <a:solidFill>
                  <a:srgbClr val="000000"/>
                </a:solidFill>
                <a:latin typeface="Canva Sans 2 Bold"/>
              </a:rPr>
              <a:t>RECALL</a:t>
            </a:r>
          </a:p>
        </p:txBody>
      </p:sp>
      <p:sp>
        <p:nvSpPr>
          <p:cNvPr id="29" name="TextBox 29"/>
          <p:cNvSpPr txBox="1"/>
          <p:nvPr/>
        </p:nvSpPr>
        <p:spPr>
          <a:xfrm>
            <a:off x="15159027" y="3523745"/>
            <a:ext cx="2160984" cy="1202055"/>
          </a:xfrm>
          <a:prstGeom prst="rect">
            <a:avLst/>
          </a:prstGeom>
        </p:spPr>
        <p:txBody>
          <a:bodyPr lIns="0" tIns="0" rIns="0" bIns="0" rtlCol="0" anchor="t">
            <a:spAutoFit/>
          </a:bodyPr>
          <a:lstStyle/>
          <a:p>
            <a:pPr algn="ctr">
              <a:lnSpc>
                <a:spcPts val="9360"/>
              </a:lnSpc>
            </a:pPr>
            <a:r>
              <a:rPr lang="en-US" sz="8000">
                <a:solidFill>
                  <a:srgbClr val="000000"/>
                </a:solidFill>
                <a:latin typeface="Rubik Bold"/>
              </a:rPr>
              <a:t>88%</a:t>
            </a:r>
          </a:p>
        </p:txBody>
      </p:sp>
      <p:sp>
        <p:nvSpPr>
          <p:cNvPr id="30" name="TextBox 30"/>
          <p:cNvSpPr txBox="1"/>
          <p:nvPr/>
        </p:nvSpPr>
        <p:spPr>
          <a:xfrm>
            <a:off x="14588636" y="5646464"/>
            <a:ext cx="3385586" cy="664371"/>
          </a:xfrm>
          <a:prstGeom prst="rect">
            <a:avLst/>
          </a:prstGeom>
        </p:spPr>
        <p:txBody>
          <a:bodyPr lIns="0" tIns="0" rIns="0" bIns="0" rtlCol="0" anchor="t">
            <a:spAutoFit/>
          </a:bodyPr>
          <a:lstStyle/>
          <a:p>
            <a:pPr marL="0" lvl="0" indent="0" algn="ctr">
              <a:lnSpc>
                <a:spcPts val="5119"/>
              </a:lnSpc>
              <a:spcBef>
                <a:spcPct val="0"/>
              </a:spcBef>
            </a:pPr>
            <a:r>
              <a:rPr lang="en-US" sz="4375" u="none">
                <a:solidFill>
                  <a:srgbClr val="000000"/>
                </a:solidFill>
                <a:latin typeface="Canva Sans 2 Bold"/>
              </a:rPr>
              <a:t>ACCURACY</a:t>
            </a:r>
          </a:p>
        </p:txBody>
      </p:sp>
      <p:sp>
        <p:nvSpPr>
          <p:cNvPr id="31" name="TextBox 31"/>
          <p:cNvSpPr txBox="1"/>
          <p:nvPr/>
        </p:nvSpPr>
        <p:spPr>
          <a:xfrm>
            <a:off x="630156" y="8427061"/>
            <a:ext cx="13801094" cy="2338959"/>
          </a:xfrm>
          <a:prstGeom prst="rect">
            <a:avLst/>
          </a:prstGeom>
        </p:spPr>
        <p:txBody>
          <a:bodyPr lIns="0" tIns="0" rIns="0" bIns="0" rtlCol="0" anchor="t">
            <a:spAutoFit/>
          </a:bodyPr>
          <a:lstStyle/>
          <a:p>
            <a:pPr marL="842010" lvl="1" indent="-421005" algn="r" rtl="1">
              <a:lnSpc>
                <a:spcPts val="4563"/>
              </a:lnSpc>
              <a:buFont typeface="Arial"/>
              <a:buChar char="•"/>
            </a:pPr>
            <a:r>
              <a:rPr lang="en-US" sz="3900" dirty="0" err="1">
                <a:solidFill>
                  <a:srgbClr val="000000"/>
                </a:solidFill>
                <a:cs typeface="Rubik"/>
              </a:rPr>
              <a:t>סף</a:t>
            </a:r>
            <a:r>
              <a:rPr lang="en-US" sz="3900" dirty="0">
                <a:solidFill>
                  <a:srgbClr val="000000"/>
                </a:solidFill>
                <a:cs typeface="Rubik"/>
              </a:rPr>
              <a:t> </a:t>
            </a:r>
            <a:r>
              <a:rPr lang="en-US" sz="3900" dirty="0" err="1">
                <a:solidFill>
                  <a:srgbClr val="000000"/>
                </a:solidFill>
                <a:cs typeface="Rubik"/>
              </a:rPr>
              <a:t>הרגישות</a:t>
            </a:r>
            <a:r>
              <a:rPr lang="en-US" sz="3900" dirty="0">
                <a:solidFill>
                  <a:srgbClr val="000000"/>
                </a:solidFill>
                <a:cs typeface="Rubik"/>
              </a:rPr>
              <a:t> </a:t>
            </a:r>
            <a:r>
              <a:rPr lang="en-US" sz="3900" dirty="0" err="1">
                <a:solidFill>
                  <a:srgbClr val="000000"/>
                </a:solidFill>
                <a:cs typeface="Rubik"/>
              </a:rPr>
              <a:t>של</a:t>
            </a:r>
            <a:r>
              <a:rPr lang="en-US" sz="3900" dirty="0">
                <a:solidFill>
                  <a:srgbClr val="000000"/>
                </a:solidFill>
                <a:cs typeface="Rubik"/>
              </a:rPr>
              <a:t> </a:t>
            </a:r>
            <a:r>
              <a:rPr lang="en-US" sz="3900" dirty="0" err="1">
                <a:solidFill>
                  <a:srgbClr val="000000"/>
                </a:solidFill>
                <a:cs typeface="Rubik"/>
              </a:rPr>
              <a:t>המודל</a:t>
            </a:r>
            <a:r>
              <a:rPr lang="en-US" sz="3900" dirty="0">
                <a:solidFill>
                  <a:srgbClr val="000000"/>
                </a:solidFill>
                <a:cs typeface="Rubik"/>
              </a:rPr>
              <a:t> </a:t>
            </a:r>
            <a:r>
              <a:rPr lang="en-US" sz="3900" dirty="0" err="1">
                <a:solidFill>
                  <a:srgbClr val="000000"/>
                </a:solidFill>
                <a:cs typeface="Rubik"/>
              </a:rPr>
              <a:t>נבחר</a:t>
            </a:r>
            <a:r>
              <a:rPr lang="en-US" sz="3900" dirty="0">
                <a:solidFill>
                  <a:srgbClr val="000000"/>
                </a:solidFill>
                <a:cs typeface="Rubik"/>
              </a:rPr>
              <a:t> </a:t>
            </a:r>
            <a:r>
              <a:rPr lang="en-US" sz="3900" dirty="0" err="1">
                <a:solidFill>
                  <a:srgbClr val="000000"/>
                </a:solidFill>
                <a:cs typeface="Rubik"/>
              </a:rPr>
              <a:t>בהתאם</a:t>
            </a:r>
            <a:r>
              <a:rPr lang="en-US" sz="3900" dirty="0">
                <a:solidFill>
                  <a:srgbClr val="000000"/>
                </a:solidFill>
                <a:cs typeface="Rubik"/>
              </a:rPr>
              <a:t> </a:t>
            </a:r>
            <a:r>
              <a:rPr lang="en-US" sz="3900" dirty="0" err="1">
                <a:solidFill>
                  <a:srgbClr val="000000"/>
                </a:solidFill>
                <a:cs typeface="Rubik"/>
              </a:rPr>
              <a:t>לשיקולים</a:t>
            </a:r>
            <a:r>
              <a:rPr lang="en-US" sz="3900" dirty="0">
                <a:solidFill>
                  <a:srgbClr val="000000"/>
                </a:solidFill>
                <a:cs typeface="Rubik"/>
              </a:rPr>
              <a:t> </a:t>
            </a:r>
            <a:r>
              <a:rPr lang="en-US" sz="3900" dirty="0" err="1">
                <a:solidFill>
                  <a:srgbClr val="000000"/>
                </a:solidFill>
                <a:cs typeface="Rubik"/>
              </a:rPr>
              <a:t>אסטרטגיים</a:t>
            </a:r>
            <a:endParaRPr lang="en-US" sz="3900" dirty="0">
              <a:solidFill>
                <a:srgbClr val="000000"/>
              </a:solidFill>
              <a:cs typeface="Rubik"/>
            </a:endParaRPr>
          </a:p>
          <a:p>
            <a:pPr algn="r" rtl="1">
              <a:lnSpc>
                <a:spcPts val="4563"/>
              </a:lnSpc>
            </a:pPr>
            <a:r>
              <a:rPr lang="en-US" sz="3900" dirty="0">
                <a:solidFill>
                  <a:srgbClr val="000000"/>
                </a:solidFill>
                <a:latin typeface="Rubik"/>
              </a:rPr>
              <a:t>       </a:t>
            </a:r>
            <a:r>
              <a:rPr lang="en-US" sz="3900" dirty="0" err="1">
                <a:solidFill>
                  <a:srgbClr val="000000"/>
                </a:solidFill>
                <a:cs typeface="Rubik"/>
              </a:rPr>
              <a:t>של</a:t>
            </a:r>
            <a:r>
              <a:rPr lang="en-US" sz="3900" dirty="0">
                <a:solidFill>
                  <a:srgbClr val="000000"/>
                </a:solidFill>
                <a:cs typeface="Rubik"/>
              </a:rPr>
              <a:t> </a:t>
            </a:r>
            <a:r>
              <a:rPr lang="en-US" sz="3900" dirty="0" err="1">
                <a:solidFill>
                  <a:srgbClr val="000000"/>
                </a:solidFill>
                <a:cs typeface="Rubik"/>
              </a:rPr>
              <a:t>רשות</a:t>
            </a:r>
            <a:r>
              <a:rPr lang="en-US" sz="3900" dirty="0">
                <a:solidFill>
                  <a:srgbClr val="000000"/>
                </a:solidFill>
                <a:cs typeface="Rubik"/>
              </a:rPr>
              <a:t> </a:t>
            </a:r>
            <a:r>
              <a:rPr lang="en-US" sz="3900" dirty="0" err="1">
                <a:solidFill>
                  <a:srgbClr val="000000"/>
                </a:solidFill>
                <a:cs typeface="Rubik"/>
              </a:rPr>
              <a:t>האוכלוסין</a:t>
            </a:r>
            <a:r>
              <a:rPr lang="en-US" sz="3900" dirty="0">
                <a:solidFill>
                  <a:srgbClr val="000000"/>
                </a:solidFill>
                <a:cs typeface="Rubik"/>
              </a:rPr>
              <a:t> </a:t>
            </a:r>
            <a:r>
              <a:rPr lang="en-US" sz="3900" dirty="0" err="1">
                <a:solidFill>
                  <a:srgbClr val="000000"/>
                </a:solidFill>
                <a:cs typeface="Rubik"/>
              </a:rPr>
              <a:t>וההגירה</a:t>
            </a:r>
            <a:endParaRPr lang="en-US" sz="3900" dirty="0">
              <a:solidFill>
                <a:srgbClr val="000000"/>
              </a:solidFill>
              <a:cs typeface="Rubik"/>
            </a:endParaRPr>
          </a:p>
          <a:p>
            <a:pPr marL="842010" lvl="1" indent="-421005" algn="r" rtl="1">
              <a:lnSpc>
                <a:spcPts val="4563"/>
              </a:lnSpc>
              <a:buFont typeface="Arial"/>
              <a:buChar char="•"/>
            </a:pPr>
            <a:r>
              <a:rPr lang="en-US" sz="3900" dirty="0" err="1">
                <a:solidFill>
                  <a:srgbClr val="000000"/>
                </a:solidFill>
                <a:cs typeface="Rubik"/>
              </a:rPr>
              <a:t>המדדים</a:t>
            </a:r>
            <a:r>
              <a:rPr lang="en-US" sz="3900" dirty="0">
                <a:solidFill>
                  <a:srgbClr val="000000"/>
                </a:solidFill>
                <a:cs typeface="Rubik"/>
              </a:rPr>
              <a:t> </a:t>
            </a:r>
            <a:r>
              <a:rPr lang="en-US" sz="3900" dirty="0" err="1">
                <a:solidFill>
                  <a:srgbClr val="000000"/>
                </a:solidFill>
                <a:cs typeface="Rubik"/>
              </a:rPr>
              <a:t>הנוספים</a:t>
            </a:r>
            <a:r>
              <a:rPr lang="en-US" sz="3900" dirty="0">
                <a:solidFill>
                  <a:srgbClr val="000000"/>
                </a:solidFill>
                <a:cs typeface="Rubik"/>
              </a:rPr>
              <a:t> </a:t>
            </a:r>
            <a:r>
              <a:rPr lang="en-US" sz="3900" dirty="0" err="1">
                <a:solidFill>
                  <a:srgbClr val="000000"/>
                </a:solidFill>
                <a:cs typeface="Rubik Bold"/>
              </a:rPr>
              <a:t>מחזקים</a:t>
            </a:r>
            <a:r>
              <a:rPr lang="en-US" sz="3900" dirty="0">
                <a:solidFill>
                  <a:srgbClr val="000000"/>
                </a:solidFill>
                <a:cs typeface="Rubik Bold"/>
              </a:rPr>
              <a:t> </a:t>
            </a:r>
            <a:r>
              <a:rPr lang="en-US" sz="3900" dirty="0" err="1">
                <a:solidFill>
                  <a:srgbClr val="000000"/>
                </a:solidFill>
                <a:cs typeface="Rubik"/>
              </a:rPr>
              <a:t>את</a:t>
            </a:r>
            <a:r>
              <a:rPr lang="en-US" sz="3900" dirty="0">
                <a:solidFill>
                  <a:srgbClr val="000000"/>
                </a:solidFill>
                <a:cs typeface="Rubik"/>
              </a:rPr>
              <a:t> </a:t>
            </a:r>
            <a:r>
              <a:rPr lang="en-US" sz="3900" dirty="0" err="1">
                <a:solidFill>
                  <a:srgbClr val="000000"/>
                </a:solidFill>
                <a:cs typeface="Rubik"/>
              </a:rPr>
              <a:t>דיוק</a:t>
            </a:r>
            <a:r>
              <a:rPr lang="en-US" sz="3900" dirty="0">
                <a:solidFill>
                  <a:srgbClr val="000000"/>
                </a:solidFill>
                <a:cs typeface="Rubik"/>
              </a:rPr>
              <a:t> </a:t>
            </a:r>
            <a:r>
              <a:rPr lang="en-US" sz="3900" dirty="0" err="1">
                <a:solidFill>
                  <a:srgbClr val="000000"/>
                </a:solidFill>
                <a:cs typeface="Rubik"/>
              </a:rPr>
              <a:t>המודל</a:t>
            </a:r>
            <a:r>
              <a:rPr lang="en-US" sz="3900" dirty="0">
                <a:solidFill>
                  <a:srgbClr val="000000"/>
                </a:solidFill>
                <a:cs typeface="Rubik"/>
              </a:rPr>
              <a:t> ב-25%</a:t>
            </a:r>
          </a:p>
          <a:p>
            <a:pPr algn="r" rtl="1">
              <a:lnSpc>
                <a:spcPts val="4563"/>
              </a:lnSpc>
            </a:pPr>
            <a:endParaRPr lang="en-US" sz="3900" dirty="0">
              <a:solidFill>
                <a:srgbClr val="000000"/>
              </a:solidFill>
              <a:cs typeface="Rubik"/>
            </a:endParaRPr>
          </a:p>
        </p:txBody>
      </p:sp>
      <p:sp>
        <p:nvSpPr>
          <p:cNvPr id="32" name="TextBox 32"/>
          <p:cNvSpPr txBox="1"/>
          <p:nvPr/>
        </p:nvSpPr>
        <p:spPr>
          <a:xfrm>
            <a:off x="11652124" y="298030"/>
            <a:ext cx="6183322" cy="1479606"/>
          </a:xfrm>
          <a:prstGeom prst="rect">
            <a:avLst/>
          </a:prstGeom>
        </p:spPr>
        <p:txBody>
          <a:bodyPr lIns="0" tIns="0" rIns="0" bIns="0" rtlCol="0" anchor="t">
            <a:spAutoFit/>
          </a:bodyPr>
          <a:lstStyle/>
          <a:p>
            <a:pPr algn="just">
              <a:lnSpc>
                <a:spcPts val="12044"/>
              </a:lnSpc>
              <a:spcBef>
                <a:spcPct val="0"/>
              </a:spcBef>
            </a:pPr>
            <a:r>
              <a:rPr lang="en-US" sz="8603">
                <a:solidFill>
                  <a:srgbClr val="FFFFFF"/>
                </a:solidFill>
                <a:cs typeface="Rubik Bold"/>
              </a:rPr>
              <a:t>ביצועי המודל</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8000"/>
          </a:blip>
          <a:srcRect t="15651"/>
          <a:stretch>
            <a:fillRect/>
          </a:stretch>
        </p:blipFill>
        <p:spPr>
          <a:xfrm>
            <a:off x="0" y="0"/>
            <a:ext cx="18288000" cy="10287000"/>
          </a:xfrm>
          <a:prstGeom prst="rect">
            <a:avLst/>
          </a:prstGeom>
        </p:spPr>
      </p:pic>
      <p:sp>
        <p:nvSpPr>
          <p:cNvPr id="3" name="Freeform 3"/>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3"/>
            <a:stretch>
              <a:fillRect/>
            </a:stretch>
          </a:blipFill>
        </p:spPr>
        <p:txBody>
          <a:bodyPr/>
          <a:lstStyle/>
          <a:p>
            <a:endParaRPr lang="en-IL"/>
          </a:p>
        </p:txBody>
      </p:sp>
      <p:sp>
        <p:nvSpPr>
          <p:cNvPr id="4" name="Freeform 4"/>
          <p:cNvSpPr/>
          <p:nvPr/>
        </p:nvSpPr>
        <p:spPr>
          <a:xfrm>
            <a:off x="5179766" y="5882592"/>
            <a:ext cx="7928468" cy="4413933"/>
          </a:xfrm>
          <a:custGeom>
            <a:avLst/>
            <a:gdLst/>
            <a:ahLst/>
            <a:cxnLst/>
            <a:rect l="l" t="t" r="r" b="b"/>
            <a:pathLst>
              <a:path w="7928468" h="4413933">
                <a:moveTo>
                  <a:pt x="0" y="0"/>
                </a:moveTo>
                <a:lnTo>
                  <a:pt x="7928468" y="0"/>
                </a:lnTo>
                <a:lnTo>
                  <a:pt x="7928468" y="4413933"/>
                </a:lnTo>
                <a:lnTo>
                  <a:pt x="0" y="4413933"/>
                </a:lnTo>
                <a:lnTo>
                  <a:pt x="0" y="0"/>
                </a:lnTo>
                <a:close/>
              </a:path>
            </a:pathLst>
          </a:custGeom>
          <a:blipFill>
            <a:blip r:embed="rId4"/>
            <a:stretch>
              <a:fillRect t="-4336" r="-3264"/>
            </a:stretch>
          </a:blipFill>
        </p:spPr>
        <p:txBody>
          <a:bodyPr/>
          <a:lstStyle/>
          <a:p>
            <a:endParaRPr lang="en-IL"/>
          </a:p>
        </p:txBody>
      </p:sp>
      <p:sp>
        <p:nvSpPr>
          <p:cNvPr id="5" name="TextBox 5"/>
          <p:cNvSpPr txBox="1"/>
          <p:nvPr/>
        </p:nvSpPr>
        <p:spPr>
          <a:xfrm>
            <a:off x="306867" y="4375088"/>
            <a:ext cx="17685934" cy="1520160"/>
          </a:xfrm>
          <a:prstGeom prst="rect">
            <a:avLst/>
          </a:prstGeom>
        </p:spPr>
        <p:txBody>
          <a:bodyPr lIns="0" tIns="0" rIns="0" bIns="0" rtlCol="0" anchor="t">
            <a:spAutoFit/>
          </a:bodyPr>
          <a:lstStyle/>
          <a:p>
            <a:pPr algn="ctr">
              <a:lnSpc>
                <a:spcPts val="5886"/>
              </a:lnSpc>
            </a:pPr>
            <a:r>
              <a:rPr lang="en-US" sz="5351" dirty="0">
                <a:solidFill>
                  <a:srgbClr val="000000"/>
                </a:solidFill>
                <a:latin typeface="DM Sans Bold"/>
              </a:rPr>
              <a:t>"</a:t>
            </a:r>
            <a:r>
              <a:rPr lang="en-US" sz="5351" dirty="0" err="1">
                <a:solidFill>
                  <a:srgbClr val="000000"/>
                </a:solidFill>
                <a:latin typeface="DM Sans Bold"/>
              </a:rPr>
              <a:t>פתרון</a:t>
            </a:r>
            <a:r>
              <a:rPr lang="en-US" sz="5351" dirty="0">
                <a:solidFill>
                  <a:srgbClr val="000000"/>
                </a:solidFill>
                <a:latin typeface="DM Sans Bold"/>
              </a:rPr>
              <a:t> </a:t>
            </a:r>
            <a:r>
              <a:rPr lang="en-US" sz="5351" dirty="0" err="1">
                <a:solidFill>
                  <a:srgbClr val="000000"/>
                </a:solidFill>
                <a:latin typeface="DM Sans Bold"/>
              </a:rPr>
              <a:t>ממוקד</a:t>
            </a:r>
            <a:r>
              <a:rPr lang="en-US" sz="5351" dirty="0">
                <a:solidFill>
                  <a:srgbClr val="000000"/>
                </a:solidFill>
                <a:latin typeface="DM Sans Bold"/>
              </a:rPr>
              <a:t> </a:t>
            </a:r>
            <a:r>
              <a:rPr lang="en-US" sz="5351" dirty="0" err="1">
                <a:solidFill>
                  <a:srgbClr val="000000"/>
                </a:solidFill>
                <a:latin typeface="DM Sans Bold"/>
              </a:rPr>
              <a:t>שפורץ</a:t>
            </a:r>
            <a:r>
              <a:rPr lang="en-US" sz="5351" dirty="0">
                <a:solidFill>
                  <a:srgbClr val="000000"/>
                </a:solidFill>
                <a:latin typeface="DM Sans Bold"/>
              </a:rPr>
              <a:t> </a:t>
            </a:r>
            <a:r>
              <a:rPr lang="en-US" sz="5351" dirty="0" err="1">
                <a:solidFill>
                  <a:srgbClr val="000000"/>
                </a:solidFill>
                <a:latin typeface="DM Sans Bold"/>
              </a:rPr>
              <a:t>דרך</a:t>
            </a:r>
            <a:r>
              <a:rPr lang="en-US" sz="5351" dirty="0">
                <a:solidFill>
                  <a:srgbClr val="000000"/>
                </a:solidFill>
                <a:latin typeface="DM Sans Bold"/>
              </a:rPr>
              <a:t> </a:t>
            </a:r>
            <a:r>
              <a:rPr lang="en-US" sz="5351" dirty="0" err="1">
                <a:solidFill>
                  <a:srgbClr val="000000"/>
                </a:solidFill>
                <a:latin typeface="DM Sans Bold"/>
              </a:rPr>
              <a:t>לפיתוח</a:t>
            </a:r>
            <a:r>
              <a:rPr lang="en-US" sz="5351" dirty="0">
                <a:solidFill>
                  <a:srgbClr val="000000"/>
                </a:solidFill>
                <a:latin typeface="DM Sans Bold"/>
              </a:rPr>
              <a:t> </a:t>
            </a:r>
            <a:r>
              <a:rPr lang="en-US" sz="5351" dirty="0" err="1">
                <a:solidFill>
                  <a:srgbClr val="000000"/>
                </a:solidFill>
                <a:latin typeface="DM Sans Bold"/>
              </a:rPr>
              <a:t>והטמעה</a:t>
            </a:r>
            <a:r>
              <a:rPr lang="en-US" sz="5351" dirty="0">
                <a:solidFill>
                  <a:srgbClr val="000000"/>
                </a:solidFill>
                <a:latin typeface="DM Sans Bold"/>
              </a:rPr>
              <a:t>"</a:t>
            </a:r>
            <a:endParaRPr lang="he-IL" sz="5351" dirty="0">
              <a:solidFill>
                <a:srgbClr val="000000"/>
              </a:solidFill>
              <a:latin typeface="DM Sans Bold"/>
            </a:endParaRPr>
          </a:p>
          <a:p>
            <a:pPr algn="ctr">
              <a:lnSpc>
                <a:spcPts val="5886"/>
              </a:lnSpc>
            </a:pPr>
            <a:r>
              <a:rPr lang="he-IL" sz="4000" dirty="0">
                <a:solidFill>
                  <a:srgbClr val="000000"/>
                </a:solidFill>
                <a:latin typeface="DM Sans Bold"/>
              </a:rPr>
              <a:t>ארכיטקט ענן ברשות האוכלוסין וההגירה, דניאל </a:t>
            </a:r>
            <a:r>
              <a:rPr lang="he-IL" sz="4000" dirty="0" err="1">
                <a:solidFill>
                  <a:srgbClr val="000000"/>
                </a:solidFill>
                <a:latin typeface="DM Sans Bold"/>
              </a:rPr>
              <a:t>קופרברג</a:t>
            </a:r>
            <a:endParaRPr lang="en-US" sz="4000" dirty="0">
              <a:solidFill>
                <a:srgbClr val="000000"/>
              </a:solidFill>
              <a:latin typeface="DM Sans Bold"/>
            </a:endParaRPr>
          </a:p>
        </p:txBody>
      </p:sp>
      <p:sp>
        <p:nvSpPr>
          <p:cNvPr id="6" name="TextBox 6"/>
          <p:cNvSpPr txBox="1"/>
          <p:nvPr/>
        </p:nvSpPr>
        <p:spPr>
          <a:xfrm>
            <a:off x="1374920" y="1570813"/>
            <a:ext cx="16147152" cy="2234458"/>
          </a:xfrm>
          <a:prstGeom prst="rect">
            <a:avLst/>
          </a:prstGeom>
        </p:spPr>
        <p:txBody>
          <a:bodyPr lIns="0" tIns="0" rIns="0" bIns="0" rtlCol="0" anchor="t">
            <a:spAutoFit/>
          </a:bodyPr>
          <a:lstStyle/>
          <a:p>
            <a:pPr algn="ctr">
              <a:lnSpc>
                <a:spcPts val="5886"/>
              </a:lnSpc>
            </a:pPr>
            <a:r>
              <a:rPr lang="he-IL" sz="5351" dirty="0">
                <a:solidFill>
                  <a:srgbClr val="000000"/>
                </a:solidFill>
                <a:latin typeface="DM Sans Bold"/>
              </a:rPr>
              <a:t>"</a:t>
            </a:r>
            <a:r>
              <a:rPr lang="en-US" sz="5351" dirty="0" err="1">
                <a:solidFill>
                  <a:srgbClr val="000000"/>
                </a:solidFill>
                <a:latin typeface="DM Sans Bold"/>
              </a:rPr>
              <a:t>השגתם</a:t>
            </a:r>
            <a:r>
              <a:rPr lang="en-US" sz="5351" dirty="0">
                <a:solidFill>
                  <a:srgbClr val="000000"/>
                </a:solidFill>
                <a:latin typeface="DM Sans Bold"/>
              </a:rPr>
              <a:t> </a:t>
            </a:r>
            <a:r>
              <a:rPr lang="en-US" sz="5351" dirty="0" err="1">
                <a:solidFill>
                  <a:srgbClr val="000000"/>
                </a:solidFill>
                <a:latin typeface="DM Sans Bold"/>
              </a:rPr>
              <a:t>הוכחת</a:t>
            </a:r>
            <a:r>
              <a:rPr lang="en-US" sz="5351" dirty="0">
                <a:solidFill>
                  <a:srgbClr val="000000"/>
                </a:solidFill>
                <a:latin typeface="DM Sans Bold"/>
              </a:rPr>
              <a:t> </a:t>
            </a:r>
            <a:r>
              <a:rPr lang="en-US" sz="5351" dirty="0" err="1">
                <a:solidFill>
                  <a:srgbClr val="000000"/>
                </a:solidFill>
                <a:latin typeface="DM Sans Bold"/>
              </a:rPr>
              <a:t>היתכנות</a:t>
            </a:r>
            <a:r>
              <a:rPr lang="en-US" sz="5351" dirty="0">
                <a:solidFill>
                  <a:srgbClr val="000000"/>
                </a:solidFill>
                <a:latin typeface="DM Sans Bold"/>
              </a:rPr>
              <a:t> </a:t>
            </a:r>
            <a:r>
              <a:rPr lang="en-US" sz="5351" dirty="0" err="1">
                <a:solidFill>
                  <a:srgbClr val="000000"/>
                </a:solidFill>
                <a:latin typeface="DM Sans Bold"/>
              </a:rPr>
              <a:t>לזיהוי</a:t>
            </a:r>
            <a:r>
              <a:rPr lang="en-US" sz="5351" dirty="0">
                <a:solidFill>
                  <a:srgbClr val="000000"/>
                </a:solidFill>
                <a:latin typeface="DM Sans Bold"/>
              </a:rPr>
              <a:t> </a:t>
            </a:r>
            <a:r>
              <a:rPr lang="en-US" sz="5351" dirty="0" err="1">
                <a:solidFill>
                  <a:srgbClr val="000000"/>
                </a:solidFill>
                <a:latin typeface="DM Sans Bold"/>
              </a:rPr>
              <a:t>פוטנציאל</a:t>
            </a:r>
            <a:r>
              <a:rPr lang="en-US" sz="5351" dirty="0">
                <a:solidFill>
                  <a:srgbClr val="000000"/>
                </a:solidFill>
                <a:latin typeface="DM Sans Bold"/>
              </a:rPr>
              <a:t> </a:t>
            </a:r>
            <a:r>
              <a:rPr lang="en-US" sz="5351" dirty="0" err="1">
                <a:solidFill>
                  <a:srgbClr val="000000"/>
                </a:solidFill>
                <a:latin typeface="DM Sans Bold"/>
              </a:rPr>
              <a:t>ההשתקעות</a:t>
            </a:r>
            <a:r>
              <a:rPr lang="en-US" sz="5351" dirty="0">
                <a:solidFill>
                  <a:srgbClr val="000000"/>
                </a:solidFill>
                <a:latin typeface="DM Sans Bold"/>
              </a:rPr>
              <a:t> </a:t>
            </a:r>
            <a:r>
              <a:rPr lang="en-US" sz="5351" dirty="0" err="1">
                <a:solidFill>
                  <a:srgbClr val="000000"/>
                </a:solidFill>
                <a:latin typeface="DM Sans Bold"/>
              </a:rPr>
              <a:t>של</a:t>
            </a:r>
            <a:r>
              <a:rPr lang="en-US" sz="5351" dirty="0">
                <a:solidFill>
                  <a:srgbClr val="000000"/>
                </a:solidFill>
                <a:latin typeface="DM Sans Bold"/>
              </a:rPr>
              <a:t> </a:t>
            </a:r>
            <a:r>
              <a:rPr lang="en-US" sz="5351" dirty="0" err="1">
                <a:solidFill>
                  <a:srgbClr val="000000"/>
                </a:solidFill>
                <a:latin typeface="DM Sans Bold"/>
              </a:rPr>
              <a:t>תיירים</a:t>
            </a:r>
            <a:r>
              <a:rPr lang="en-US" sz="5351" dirty="0">
                <a:solidFill>
                  <a:srgbClr val="000000"/>
                </a:solidFill>
                <a:latin typeface="DM Sans Bold"/>
              </a:rPr>
              <a:t> </a:t>
            </a:r>
            <a:r>
              <a:rPr lang="en-US" sz="5351" dirty="0" err="1">
                <a:solidFill>
                  <a:srgbClr val="000000"/>
                </a:solidFill>
                <a:latin typeface="DM Sans Bold"/>
              </a:rPr>
              <a:t>בצורה</a:t>
            </a:r>
            <a:r>
              <a:rPr lang="en-US" sz="5351" dirty="0">
                <a:solidFill>
                  <a:srgbClr val="000000"/>
                </a:solidFill>
                <a:latin typeface="DM Sans Bold"/>
              </a:rPr>
              <a:t> </a:t>
            </a:r>
            <a:r>
              <a:rPr lang="en-US" sz="5351" dirty="0" err="1">
                <a:solidFill>
                  <a:srgbClr val="000000"/>
                </a:solidFill>
                <a:latin typeface="DM Sans Bold"/>
              </a:rPr>
              <a:t>יעילה</a:t>
            </a:r>
            <a:r>
              <a:rPr lang="en-US" sz="5351" dirty="0">
                <a:solidFill>
                  <a:srgbClr val="000000"/>
                </a:solidFill>
                <a:latin typeface="DM Sans Bold"/>
              </a:rPr>
              <a:t> </a:t>
            </a:r>
            <a:r>
              <a:rPr lang="en-US" sz="5351" dirty="0" err="1">
                <a:solidFill>
                  <a:srgbClr val="000000"/>
                </a:solidFill>
                <a:latin typeface="DM Sans Bold"/>
              </a:rPr>
              <a:t>וביצירתיות</a:t>
            </a:r>
            <a:r>
              <a:rPr lang="en-US" sz="5351" dirty="0">
                <a:solidFill>
                  <a:srgbClr val="000000"/>
                </a:solidFill>
                <a:latin typeface="DM Sans Bold"/>
              </a:rPr>
              <a:t> </a:t>
            </a:r>
            <a:r>
              <a:rPr lang="en-US" sz="5351" dirty="0" err="1">
                <a:solidFill>
                  <a:srgbClr val="000000"/>
                </a:solidFill>
                <a:latin typeface="DM Sans Bold"/>
              </a:rPr>
              <a:t>יוצאת</a:t>
            </a:r>
            <a:r>
              <a:rPr lang="en-US" sz="5351" dirty="0">
                <a:solidFill>
                  <a:srgbClr val="000000"/>
                </a:solidFill>
                <a:latin typeface="DM Sans Bold"/>
              </a:rPr>
              <a:t> </a:t>
            </a:r>
            <a:r>
              <a:rPr lang="en-US" sz="5351" dirty="0" err="1">
                <a:solidFill>
                  <a:srgbClr val="000000"/>
                </a:solidFill>
                <a:latin typeface="DM Sans Bold"/>
              </a:rPr>
              <a:t>דופן</a:t>
            </a:r>
            <a:r>
              <a:rPr lang="he-IL" sz="5351" dirty="0">
                <a:solidFill>
                  <a:srgbClr val="000000"/>
                </a:solidFill>
                <a:latin typeface="DM Sans Bold"/>
              </a:rPr>
              <a:t>" </a:t>
            </a:r>
          </a:p>
          <a:p>
            <a:pPr algn="ctr">
              <a:lnSpc>
                <a:spcPts val="5886"/>
              </a:lnSpc>
            </a:pPr>
            <a:r>
              <a:rPr lang="he-IL" sz="4400" dirty="0">
                <a:solidFill>
                  <a:srgbClr val="000000"/>
                </a:solidFill>
                <a:latin typeface="DM Sans Bold"/>
              </a:rPr>
              <a:t>אגף טכנולוגית דיגיטלית ברשות </a:t>
            </a:r>
            <a:r>
              <a:rPr lang="he-IL" sz="4400" dirty="0" err="1">
                <a:solidFill>
                  <a:srgbClr val="000000"/>
                </a:solidFill>
                <a:latin typeface="DM Sans Bold"/>
              </a:rPr>
              <a:t>האכלוסין</a:t>
            </a:r>
            <a:r>
              <a:rPr lang="he-IL" sz="4400" dirty="0">
                <a:solidFill>
                  <a:srgbClr val="000000"/>
                </a:solidFill>
                <a:latin typeface="DM Sans Bold"/>
              </a:rPr>
              <a:t> וההגירה</a:t>
            </a:r>
            <a:endParaRPr lang="en-US" sz="4400" dirty="0">
              <a:solidFill>
                <a:srgbClr val="000000"/>
              </a:solidFill>
              <a:latin typeface="DM Sans Bo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alphaModFix amt="5000"/>
          </a:blip>
          <a:srcRect l="8544" t="8567" r="3942" b="22944"/>
          <a:stretch>
            <a:fillRect/>
          </a:stretch>
        </p:blipFill>
        <p:spPr>
          <a:xfrm>
            <a:off x="0" y="0"/>
            <a:ext cx="18288000" cy="10287000"/>
          </a:xfrm>
          <a:prstGeom prst="rect">
            <a:avLst/>
          </a:prstGeom>
        </p:spPr>
      </p:pic>
      <p:sp>
        <p:nvSpPr>
          <p:cNvPr id="3" name="Freeform 3"/>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4"/>
            <a:stretch>
              <a:fillRect/>
            </a:stretch>
          </a:blipFill>
        </p:spPr>
        <p:txBody>
          <a:bodyPr/>
          <a:lstStyle/>
          <a:p>
            <a:endParaRPr lang="en-IL"/>
          </a:p>
        </p:txBody>
      </p:sp>
      <p:grpSp>
        <p:nvGrpSpPr>
          <p:cNvPr id="4" name="Group 4"/>
          <p:cNvGrpSpPr/>
          <p:nvPr/>
        </p:nvGrpSpPr>
        <p:grpSpPr>
          <a:xfrm>
            <a:off x="816263" y="3356914"/>
            <a:ext cx="4456793" cy="5637838"/>
            <a:chOff x="0" y="0"/>
            <a:chExt cx="5942391" cy="7517117"/>
          </a:xfrm>
        </p:grpSpPr>
        <p:sp>
          <p:nvSpPr>
            <p:cNvPr id="5" name="Freeform 5"/>
            <p:cNvSpPr/>
            <p:nvPr/>
          </p:nvSpPr>
          <p:spPr>
            <a:xfrm>
              <a:off x="3336657" y="1614544"/>
              <a:ext cx="2605734" cy="2628736"/>
            </a:xfrm>
            <a:custGeom>
              <a:avLst/>
              <a:gdLst/>
              <a:ahLst/>
              <a:cxnLst/>
              <a:rect l="l" t="t" r="r" b="b"/>
              <a:pathLst>
                <a:path w="2605734" h="2628736">
                  <a:moveTo>
                    <a:pt x="0" y="0"/>
                  </a:moveTo>
                  <a:lnTo>
                    <a:pt x="2605734" y="0"/>
                  </a:lnTo>
                  <a:lnTo>
                    <a:pt x="2605734" y="2628736"/>
                  </a:lnTo>
                  <a:lnTo>
                    <a:pt x="0" y="26287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6" name="Freeform 6"/>
            <p:cNvSpPr/>
            <p:nvPr/>
          </p:nvSpPr>
          <p:spPr>
            <a:xfrm>
              <a:off x="2033790" y="300176"/>
              <a:ext cx="2605734" cy="2628736"/>
            </a:xfrm>
            <a:custGeom>
              <a:avLst/>
              <a:gdLst/>
              <a:ahLst/>
              <a:cxnLst/>
              <a:rect l="l" t="t" r="r" b="b"/>
              <a:pathLst>
                <a:path w="2605734" h="2628736">
                  <a:moveTo>
                    <a:pt x="0" y="0"/>
                  </a:moveTo>
                  <a:lnTo>
                    <a:pt x="2605734" y="0"/>
                  </a:lnTo>
                  <a:lnTo>
                    <a:pt x="2605734" y="2628736"/>
                  </a:lnTo>
                  <a:lnTo>
                    <a:pt x="0" y="26287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7" name="Freeform 7"/>
            <p:cNvSpPr/>
            <p:nvPr/>
          </p:nvSpPr>
          <p:spPr>
            <a:xfrm>
              <a:off x="600711" y="705900"/>
              <a:ext cx="2605734" cy="2628736"/>
            </a:xfrm>
            <a:custGeom>
              <a:avLst/>
              <a:gdLst/>
              <a:ahLst/>
              <a:cxnLst/>
              <a:rect l="l" t="t" r="r" b="b"/>
              <a:pathLst>
                <a:path w="2605734" h="2628736">
                  <a:moveTo>
                    <a:pt x="0" y="0"/>
                  </a:moveTo>
                  <a:lnTo>
                    <a:pt x="2605734" y="0"/>
                  </a:lnTo>
                  <a:lnTo>
                    <a:pt x="2605734" y="2628735"/>
                  </a:lnTo>
                  <a:lnTo>
                    <a:pt x="0" y="26287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8" name="Freeform 8"/>
            <p:cNvSpPr/>
            <p:nvPr/>
          </p:nvSpPr>
          <p:spPr>
            <a:xfrm>
              <a:off x="2033790" y="2440107"/>
              <a:ext cx="2605734" cy="2628736"/>
            </a:xfrm>
            <a:custGeom>
              <a:avLst/>
              <a:gdLst/>
              <a:ahLst/>
              <a:cxnLst/>
              <a:rect l="l" t="t" r="r" b="b"/>
              <a:pathLst>
                <a:path w="2605734" h="2628736">
                  <a:moveTo>
                    <a:pt x="0" y="0"/>
                  </a:moveTo>
                  <a:lnTo>
                    <a:pt x="2605734" y="0"/>
                  </a:lnTo>
                  <a:lnTo>
                    <a:pt x="2605734" y="2628736"/>
                  </a:lnTo>
                  <a:lnTo>
                    <a:pt x="0" y="26287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9" name="Freeform 9"/>
            <p:cNvSpPr/>
            <p:nvPr/>
          </p:nvSpPr>
          <p:spPr>
            <a:xfrm>
              <a:off x="0" y="2214651"/>
              <a:ext cx="2605734" cy="2628736"/>
            </a:xfrm>
            <a:custGeom>
              <a:avLst/>
              <a:gdLst/>
              <a:ahLst/>
              <a:cxnLst/>
              <a:rect l="l" t="t" r="r" b="b"/>
              <a:pathLst>
                <a:path w="2605734" h="2628736">
                  <a:moveTo>
                    <a:pt x="0" y="0"/>
                  </a:moveTo>
                  <a:lnTo>
                    <a:pt x="2605734" y="0"/>
                  </a:lnTo>
                  <a:lnTo>
                    <a:pt x="2605734" y="2628736"/>
                  </a:lnTo>
                  <a:lnTo>
                    <a:pt x="0" y="26287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0" name="Freeform 10"/>
            <p:cNvSpPr/>
            <p:nvPr/>
          </p:nvSpPr>
          <p:spPr>
            <a:xfrm>
              <a:off x="130254" y="1614544"/>
              <a:ext cx="2605734" cy="2628736"/>
            </a:xfrm>
            <a:custGeom>
              <a:avLst/>
              <a:gdLst/>
              <a:ahLst/>
              <a:cxnLst/>
              <a:rect l="l" t="t" r="r" b="b"/>
              <a:pathLst>
                <a:path w="2605734" h="2628736">
                  <a:moveTo>
                    <a:pt x="0" y="0"/>
                  </a:moveTo>
                  <a:lnTo>
                    <a:pt x="2605734" y="0"/>
                  </a:lnTo>
                  <a:lnTo>
                    <a:pt x="2605734" y="2628736"/>
                  </a:lnTo>
                  <a:lnTo>
                    <a:pt x="0" y="26287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1" name="Freeform 11"/>
            <p:cNvSpPr/>
            <p:nvPr/>
          </p:nvSpPr>
          <p:spPr>
            <a:xfrm>
              <a:off x="2033790" y="0"/>
              <a:ext cx="2605734" cy="2628736"/>
            </a:xfrm>
            <a:custGeom>
              <a:avLst/>
              <a:gdLst/>
              <a:ahLst/>
              <a:cxnLst/>
              <a:rect l="l" t="t" r="r" b="b"/>
              <a:pathLst>
                <a:path w="2605734" h="2628736">
                  <a:moveTo>
                    <a:pt x="0" y="0"/>
                  </a:moveTo>
                  <a:lnTo>
                    <a:pt x="2605734" y="0"/>
                  </a:lnTo>
                  <a:lnTo>
                    <a:pt x="2605734" y="2628736"/>
                  </a:lnTo>
                  <a:lnTo>
                    <a:pt x="0" y="26287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2" name="Freeform 12"/>
            <p:cNvSpPr/>
            <p:nvPr/>
          </p:nvSpPr>
          <p:spPr>
            <a:xfrm>
              <a:off x="600711" y="597143"/>
              <a:ext cx="2605734" cy="2628736"/>
            </a:xfrm>
            <a:custGeom>
              <a:avLst/>
              <a:gdLst/>
              <a:ahLst/>
              <a:cxnLst/>
              <a:rect l="l" t="t" r="r" b="b"/>
              <a:pathLst>
                <a:path w="2605734" h="2628736">
                  <a:moveTo>
                    <a:pt x="0" y="0"/>
                  </a:moveTo>
                  <a:lnTo>
                    <a:pt x="2605734" y="0"/>
                  </a:lnTo>
                  <a:lnTo>
                    <a:pt x="2605734" y="2628736"/>
                  </a:lnTo>
                  <a:lnTo>
                    <a:pt x="0" y="26287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3" name="Freeform 13"/>
            <p:cNvSpPr/>
            <p:nvPr/>
          </p:nvSpPr>
          <p:spPr>
            <a:xfrm>
              <a:off x="2033790" y="2038628"/>
              <a:ext cx="2605734" cy="2628736"/>
            </a:xfrm>
            <a:custGeom>
              <a:avLst/>
              <a:gdLst/>
              <a:ahLst/>
              <a:cxnLst/>
              <a:rect l="l" t="t" r="r" b="b"/>
              <a:pathLst>
                <a:path w="2605734" h="2628736">
                  <a:moveTo>
                    <a:pt x="0" y="0"/>
                  </a:moveTo>
                  <a:lnTo>
                    <a:pt x="2605734" y="0"/>
                  </a:lnTo>
                  <a:lnTo>
                    <a:pt x="2605734" y="2628735"/>
                  </a:lnTo>
                  <a:lnTo>
                    <a:pt x="0" y="26287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4" name="TextBox 14"/>
            <p:cNvSpPr txBox="1"/>
            <p:nvPr/>
          </p:nvSpPr>
          <p:spPr>
            <a:xfrm>
              <a:off x="59201" y="6507467"/>
              <a:ext cx="5823989" cy="1009650"/>
            </a:xfrm>
            <a:prstGeom prst="rect">
              <a:avLst/>
            </a:prstGeom>
          </p:spPr>
          <p:txBody>
            <a:bodyPr lIns="0" tIns="0" rIns="0" bIns="0" rtlCol="0" anchor="t">
              <a:spAutoFit/>
            </a:bodyPr>
            <a:lstStyle/>
            <a:p>
              <a:pPr>
                <a:lnSpc>
                  <a:spcPts val="6300"/>
                </a:lnSpc>
                <a:spcBef>
                  <a:spcPct val="0"/>
                </a:spcBef>
              </a:pPr>
              <a:r>
                <a:rPr lang="en-US" sz="4500">
                  <a:solidFill>
                    <a:srgbClr val="2100C4"/>
                  </a:solidFill>
                  <a:cs typeface="Rubik Bold"/>
                </a:rPr>
                <a:t>חסכון במשאבים </a:t>
              </a:r>
            </a:p>
          </p:txBody>
        </p:sp>
      </p:grpSp>
      <p:grpSp>
        <p:nvGrpSpPr>
          <p:cNvPr id="15" name="Group 15"/>
          <p:cNvGrpSpPr/>
          <p:nvPr/>
        </p:nvGrpSpPr>
        <p:grpSpPr>
          <a:xfrm>
            <a:off x="6585511" y="2093254"/>
            <a:ext cx="5585058" cy="6901497"/>
            <a:chOff x="0" y="0"/>
            <a:chExt cx="7446745" cy="9201996"/>
          </a:xfrm>
        </p:grpSpPr>
        <p:sp>
          <p:nvSpPr>
            <p:cNvPr id="16" name="Freeform 16"/>
            <p:cNvSpPr/>
            <p:nvPr/>
          </p:nvSpPr>
          <p:spPr>
            <a:xfrm>
              <a:off x="1772737" y="0"/>
              <a:ext cx="4831398" cy="7952919"/>
            </a:xfrm>
            <a:custGeom>
              <a:avLst/>
              <a:gdLst/>
              <a:ahLst/>
              <a:cxnLst/>
              <a:rect l="l" t="t" r="r" b="b"/>
              <a:pathLst>
                <a:path w="4831398" h="7952919">
                  <a:moveTo>
                    <a:pt x="0" y="0"/>
                  </a:moveTo>
                  <a:lnTo>
                    <a:pt x="4831398" y="0"/>
                  </a:lnTo>
                  <a:lnTo>
                    <a:pt x="4831398" y="7952919"/>
                  </a:lnTo>
                  <a:lnTo>
                    <a:pt x="0" y="7952919"/>
                  </a:lnTo>
                  <a:lnTo>
                    <a:pt x="0" y="0"/>
                  </a:lnTo>
                  <a:close/>
                </a:path>
              </a:pathLst>
            </a:custGeom>
            <a:blipFill>
              <a:blip r:embed="rId7"/>
              <a:stretch>
                <a:fillRect/>
              </a:stretch>
            </a:blipFill>
          </p:spPr>
          <p:txBody>
            <a:bodyPr/>
            <a:lstStyle/>
            <a:p>
              <a:endParaRPr lang="en-IL"/>
            </a:p>
          </p:txBody>
        </p:sp>
        <p:sp>
          <p:nvSpPr>
            <p:cNvPr id="17" name="TextBox 17"/>
            <p:cNvSpPr txBox="1"/>
            <p:nvPr/>
          </p:nvSpPr>
          <p:spPr>
            <a:xfrm>
              <a:off x="0" y="8201871"/>
              <a:ext cx="7446745" cy="1000125"/>
            </a:xfrm>
            <a:prstGeom prst="rect">
              <a:avLst/>
            </a:prstGeom>
          </p:spPr>
          <p:txBody>
            <a:bodyPr lIns="0" tIns="0" rIns="0" bIns="0" rtlCol="0" anchor="t">
              <a:spAutoFit/>
            </a:bodyPr>
            <a:lstStyle/>
            <a:p>
              <a:pPr>
                <a:lnSpc>
                  <a:spcPts val="6299"/>
                </a:lnSpc>
                <a:spcBef>
                  <a:spcPct val="0"/>
                </a:spcBef>
              </a:pPr>
              <a:r>
                <a:rPr lang="en-US" sz="4500">
                  <a:solidFill>
                    <a:srgbClr val="2100C4"/>
                  </a:solidFill>
                  <a:cs typeface="Rubik Bold"/>
                </a:rPr>
                <a:t>שיפור תדמית המדינה</a:t>
              </a:r>
            </a:p>
          </p:txBody>
        </p:sp>
      </p:grpSp>
      <p:grpSp>
        <p:nvGrpSpPr>
          <p:cNvPr id="18" name="Group 18"/>
          <p:cNvGrpSpPr/>
          <p:nvPr/>
        </p:nvGrpSpPr>
        <p:grpSpPr>
          <a:xfrm>
            <a:off x="13483024" y="2887037"/>
            <a:ext cx="4264041" cy="6378777"/>
            <a:chOff x="0" y="0"/>
            <a:chExt cx="5685388" cy="8505035"/>
          </a:xfrm>
        </p:grpSpPr>
        <p:sp>
          <p:nvSpPr>
            <p:cNvPr id="19" name="Freeform 19"/>
            <p:cNvSpPr/>
            <p:nvPr/>
          </p:nvSpPr>
          <p:spPr>
            <a:xfrm>
              <a:off x="495550" y="0"/>
              <a:ext cx="4694288" cy="5664300"/>
            </a:xfrm>
            <a:custGeom>
              <a:avLst/>
              <a:gdLst/>
              <a:ahLst/>
              <a:cxnLst/>
              <a:rect l="l" t="t" r="r" b="b"/>
              <a:pathLst>
                <a:path w="4694288" h="5664300">
                  <a:moveTo>
                    <a:pt x="0" y="0"/>
                  </a:moveTo>
                  <a:lnTo>
                    <a:pt x="4694288" y="0"/>
                  </a:lnTo>
                  <a:lnTo>
                    <a:pt x="4694288" y="5664300"/>
                  </a:lnTo>
                  <a:lnTo>
                    <a:pt x="0" y="56643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IL"/>
            </a:p>
          </p:txBody>
        </p:sp>
        <p:sp>
          <p:nvSpPr>
            <p:cNvPr id="20" name="TextBox 20"/>
            <p:cNvSpPr txBox="1"/>
            <p:nvPr/>
          </p:nvSpPr>
          <p:spPr>
            <a:xfrm>
              <a:off x="0" y="6418566"/>
              <a:ext cx="5685388" cy="2086469"/>
            </a:xfrm>
            <a:prstGeom prst="rect">
              <a:avLst/>
            </a:prstGeom>
          </p:spPr>
          <p:txBody>
            <a:bodyPr lIns="0" tIns="0" rIns="0" bIns="0" rtlCol="0" anchor="t">
              <a:spAutoFit/>
            </a:bodyPr>
            <a:lstStyle/>
            <a:p>
              <a:pPr algn="ctr">
                <a:lnSpc>
                  <a:spcPts val="6300"/>
                </a:lnSpc>
                <a:spcBef>
                  <a:spcPct val="0"/>
                </a:spcBef>
              </a:pPr>
              <a:r>
                <a:rPr lang="en-US" sz="4500" dirty="0" err="1">
                  <a:solidFill>
                    <a:srgbClr val="2100C4"/>
                  </a:solidFill>
                  <a:cs typeface="Rubik Bold"/>
                </a:rPr>
                <a:t>מניעת</a:t>
              </a:r>
              <a:r>
                <a:rPr lang="en-US" sz="4500" dirty="0">
                  <a:solidFill>
                    <a:srgbClr val="2100C4"/>
                  </a:solidFill>
                  <a:cs typeface="Rubik Bold"/>
                </a:rPr>
                <a:t> </a:t>
              </a:r>
              <a:r>
                <a:rPr lang="en-US" sz="4500" dirty="0" err="1">
                  <a:solidFill>
                    <a:srgbClr val="2100C4"/>
                  </a:solidFill>
                  <a:cs typeface="Rubik Bold"/>
                </a:rPr>
                <a:t>השתקעות</a:t>
              </a:r>
              <a:r>
                <a:rPr lang="en-US" sz="4500" dirty="0">
                  <a:solidFill>
                    <a:srgbClr val="2100C4"/>
                  </a:solidFill>
                  <a:cs typeface="Rubik Bold"/>
                </a:rPr>
                <a:t> </a:t>
              </a:r>
              <a:r>
                <a:rPr lang="he-IL" sz="4500" dirty="0">
                  <a:solidFill>
                    <a:srgbClr val="2100C4"/>
                  </a:solidFill>
                  <a:cs typeface="Rubik Bold"/>
                </a:rPr>
                <a:t>בלתי חוקית</a:t>
              </a:r>
              <a:endParaRPr lang="en-US" sz="4500" dirty="0">
                <a:solidFill>
                  <a:srgbClr val="2100C4"/>
                </a:solidFill>
                <a:cs typeface="Rubik Bold"/>
              </a:endParaRPr>
            </a:p>
          </p:txBody>
        </p:sp>
      </p:grpSp>
      <p:sp>
        <p:nvSpPr>
          <p:cNvPr id="21" name="TextBox 21"/>
          <p:cNvSpPr txBox="1"/>
          <p:nvPr/>
        </p:nvSpPr>
        <p:spPr>
          <a:xfrm>
            <a:off x="6286014" y="7263"/>
            <a:ext cx="5715971" cy="1833324"/>
          </a:xfrm>
          <a:prstGeom prst="rect">
            <a:avLst/>
          </a:prstGeom>
        </p:spPr>
        <p:txBody>
          <a:bodyPr lIns="0" tIns="0" rIns="0" bIns="0" rtlCol="0" anchor="t">
            <a:spAutoFit/>
          </a:bodyPr>
          <a:lstStyle/>
          <a:p>
            <a:pPr algn="just">
              <a:lnSpc>
                <a:spcPts val="14975"/>
              </a:lnSpc>
              <a:spcBef>
                <a:spcPct val="0"/>
              </a:spcBef>
            </a:pPr>
            <a:r>
              <a:rPr lang="en-US" sz="10696">
                <a:solidFill>
                  <a:srgbClr val="000000"/>
                </a:solidFill>
                <a:latin typeface="Rubik Bold"/>
              </a:rPr>
              <a:t>IMPACT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000"/>
          </a:blip>
          <a:srcRect l="8544" t="8567" r="3942" b="22944"/>
          <a:stretch>
            <a:fillRect/>
          </a:stretch>
        </p:blipFill>
        <p:spPr>
          <a:xfrm>
            <a:off x="0" y="0"/>
            <a:ext cx="18288000" cy="10287000"/>
          </a:xfrm>
          <a:prstGeom prst="rect">
            <a:avLst/>
          </a:prstGeom>
        </p:spPr>
      </p:pic>
      <p:sp>
        <p:nvSpPr>
          <p:cNvPr id="3" name="Freeform 3"/>
          <p:cNvSpPr/>
          <p:nvPr/>
        </p:nvSpPr>
        <p:spPr>
          <a:xfrm>
            <a:off x="344243" y="333727"/>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3"/>
            <a:stretch>
              <a:fillRect/>
            </a:stretch>
          </a:blipFill>
        </p:spPr>
        <p:txBody>
          <a:bodyPr/>
          <a:lstStyle/>
          <a:p>
            <a:endParaRPr lang="en-IL"/>
          </a:p>
        </p:txBody>
      </p:sp>
      <p:sp>
        <p:nvSpPr>
          <p:cNvPr id="4" name="Freeform 4"/>
          <p:cNvSpPr/>
          <p:nvPr/>
        </p:nvSpPr>
        <p:spPr>
          <a:xfrm>
            <a:off x="11761540" y="5635859"/>
            <a:ext cx="1126060" cy="1163887"/>
          </a:xfrm>
          <a:custGeom>
            <a:avLst/>
            <a:gdLst/>
            <a:ahLst/>
            <a:cxnLst/>
            <a:rect l="l" t="t" r="r" b="b"/>
            <a:pathLst>
              <a:path w="1126060" h="1163887">
                <a:moveTo>
                  <a:pt x="0" y="0"/>
                </a:moveTo>
                <a:lnTo>
                  <a:pt x="1126061" y="0"/>
                </a:lnTo>
                <a:lnTo>
                  <a:pt x="1126061" y="1163886"/>
                </a:lnTo>
                <a:lnTo>
                  <a:pt x="0" y="11638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L"/>
          </a:p>
        </p:txBody>
      </p:sp>
      <p:sp>
        <p:nvSpPr>
          <p:cNvPr id="5" name="Freeform 5"/>
          <p:cNvSpPr/>
          <p:nvPr/>
        </p:nvSpPr>
        <p:spPr>
          <a:xfrm>
            <a:off x="5276570" y="3420248"/>
            <a:ext cx="2079623" cy="839648"/>
          </a:xfrm>
          <a:custGeom>
            <a:avLst/>
            <a:gdLst/>
            <a:ahLst/>
            <a:cxnLst/>
            <a:rect l="l" t="t" r="r" b="b"/>
            <a:pathLst>
              <a:path w="2079623" h="839648">
                <a:moveTo>
                  <a:pt x="0" y="0"/>
                </a:moveTo>
                <a:lnTo>
                  <a:pt x="2079623" y="0"/>
                </a:lnTo>
                <a:lnTo>
                  <a:pt x="2079623" y="839648"/>
                </a:lnTo>
                <a:lnTo>
                  <a:pt x="0" y="83964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L"/>
          </a:p>
        </p:txBody>
      </p:sp>
      <p:sp>
        <p:nvSpPr>
          <p:cNvPr id="6" name="Freeform 6"/>
          <p:cNvSpPr/>
          <p:nvPr/>
        </p:nvSpPr>
        <p:spPr>
          <a:xfrm>
            <a:off x="6077493" y="7914798"/>
            <a:ext cx="1468325" cy="1378390"/>
          </a:xfrm>
          <a:custGeom>
            <a:avLst/>
            <a:gdLst/>
            <a:ahLst/>
            <a:cxnLst/>
            <a:rect l="l" t="t" r="r" b="b"/>
            <a:pathLst>
              <a:path w="1468325" h="1378390">
                <a:moveTo>
                  <a:pt x="0" y="0"/>
                </a:moveTo>
                <a:lnTo>
                  <a:pt x="1468325" y="0"/>
                </a:lnTo>
                <a:lnTo>
                  <a:pt x="1468325" y="1378390"/>
                </a:lnTo>
                <a:lnTo>
                  <a:pt x="0" y="137839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IL"/>
          </a:p>
        </p:txBody>
      </p:sp>
      <p:sp>
        <p:nvSpPr>
          <p:cNvPr id="7" name="Freeform 7"/>
          <p:cNvSpPr/>
          <p:nvPr/>
        </p:nvSpPr>
        <p:spPr>
          <a:xfrm>
            <a:off x="10637085" y="7914798"/>
            <a:ext cx="1753388" cy="1336958"/>
          </a:xfrm>
          <a:custGeom>
            <a:avLst/>
            <a:gdLst/>
            <a:ahLst/>
            <a:cxnLst/>
            <a:rect l="l" t="t" r="r" b="b"/>
            <a:pathLst>
              <a:path w="1753388" h="1336958">
                <a:moveTo>
                  <a:pt x="0" y="0"/>
                </a:moveTo>
                <a:lnTo>
                  <a:pt x="1753388" y="0"/>
                </a:lnTo>
                <a:lnTo>
                  <a:pt x="1753388" y="1336959"/>
                </a:lnTo>
                <a:lnTo>
                  <a:pt x="0" y="1336959"/>
                </a:lnTo>
                <a:lnTo>
                  <a:pt x="0" y="0"/>
                </a:lnTo>
                <a:close/>
              </a:path>
            </a:pathLst>
          </a:custGeom>
          <a:blipFill>
            <a:blip r:embed="rId10"/>
            <a:stretch>
              <a:fillRect/>
            </a:stretch>
          </a:blipFill>
        </p:spPr>
        <p:txBody>
          <a:bodyPr/>
          <a:lstStyle/>
          <a:p>
            <a:endParaRPr lang="en-IL"/>
          </a:p>
        </p:txBody>
      </p:sp>
      <p:sp>
        <p:nvSpPr>
          <p:cNvPr id="8" name="Freeform 8"/>
          <p:cNvSpPr/>
          <p:nvPr/>
        </p:nvSpPr>
        <p:spPr>
          <a:xfrm>
            <a:off x="8717138" y="2143172"/>
            <a:ext cx="1371200" cy="1218654"/>
          </a:xfrm>
          <a:custGeom>
            <a:avLst/>
            <a:gdLst/>
            <a:ahLst/>
            <a:cxnLst/>
            <a:rect l="l" t="t" r="r" b="b"/>
            <a:pathLst>
              <a:path w="1371200" h="1218654">
                <a:moveTo>
                  <a:pt x="0" y="0"/>
                </a:moveTo>
                <a:lnTo>
                  <a:pt x="1371200" y="0"/>
                </a:lnTo>
                <a:lnTo>
                  <a:pt x="1371200" y="1218654"/>
                </a:lnTo>
                <a:lnTo>
                  <a:pt x="0" y="1218654"/>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IL"/>
          </a:p>
        </p:txBody>
      </p:sp>
      <p:sp>
        <p:nvSpPr>
          <p:cNvPr id="9" name="Freeform 9"/>
          <p:cNvSpPr/>
          <p:nvPr/>
        </p:nvSpPr>
        <p:spPr>
          <a:xfrm>
            <a:off x="5512327" y="5145323"/>
            <a:ext cx="1545552" cy="1607856"/>
          </a:xfrm>
          <a:custGeom>
            <a:avLst/>
            <a:gdLst/>
            <a:ahLst/>
            <a:cxnLst/>
            <a:rect l="l" t="t" r="r" b="b"/>
            <a:pathLst>
              <a:path w="1545552" h="1607856">
                <a:moveTo>
                  <a:pt x="0" y="0"/>
                </a:moveTo>
                <a:lnTo>
                  <a:pt x="1545552" y="0"/>
                </a:lnTo>
                <a:lnTo>
                  <a:pt x="1545552" y="1607857"/>
                </a:lnTo>
                <a:lnTo>
                  <a:pt x="0" y="1607857"/>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txBody>
          <a:bodyPr/>
          <a:lstStyle/>
          <a:p>
            <a:endParaRPr lang="en-IL"/>
          </a:p>
        </p:txBody>
      </p:sp>
      <p:sp>
        <p:nvSpPr>
          <p:cNvPr id="10" name="Freeform 10"/>
          <p:cNvSpPr/>
          <p:nvPr/>
        </p:nvSpPr>
        <p:spPr>
          <a:xfrm>
            <a:off x="7258587" y="4232202"/>
            <a:ext cx="4207421" cy="4271493"/>
          </a:xfrm>
          <a:custGeom>
            <a:avLst/>
            <a:gdLst/>
            <a:ahLst/>
            <a:cxnLst/>
            <a:rect l="l" t="t" r="r" b="b"/>
            <a:pathLst>
              <a:path w="4207421" h="4271493">
                <a:moveTo>
                  <a:pt x="0" y="0"/>
                </a:moveTo>
                <a:lnTo>
                  <a:pt x="4207421" y="0"/>
                </a:lnTo>
                <a:lnTo>
                  <a:pt x="4207421" y="4271493"/>
                </a:lnTo>
                <a:lnTo>
                  <a:pt x="0" y="4271493"/>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txBody>
          <a:bodyPr/>
          <a:lstStyle/>
          <a:p>
            <a:endParaRPr lang="en-IL"/>
          </a:p>
        </p:txBody>
      </p:sp>
      <p:sp>
        <p:nvSpPr>
          <p:cNvPr id="11" name="Freeform 11"/>
          <p:cNvSpPr/>
          <p:nvPr/>
        </p:nvSpPr>
        <p:spPr>
          <a:xfrm>
            <a:off x="11513779" y="3212791"/>
            <a:ext cx="1329618" cy="1314660"/>
          </a:xfrm>
          <a:custGeom>
            <a:avLst/>
            <a:gdLst/>
            <a:ahLst/>
            <a:cxnLst/>
            <a:rect l="l" t="t" r="r" b="b"/>
            <a:pathLst>
              <a:path w="1329618" h="1314660">
                <a:moveTo>
                  <a:pt x="0" y="0"/>
                </a:moveTo>
                <a:lnTo>
                  <a:pt x="1329617" y="0"/>
                </a:lnTo>
                <a:lnTo>
                  <a:pt x="1329617" y="1314660"/>
                </a:lnTo>
                <a:lnTo>
                  <a:pt x="0" y="1314660"/>
                </a:lnTo>
                <a:lnTo>
                  <a:pt x="0" y="0"/>
                </a:lnTo>
                <a:close/>
              </a:path>
            </a:pathLst>
          </a:custGeom>
          <a:blipFill>
            <a:blip r:embed="rId17">
              <a:extLst>
                <a:ext uri="{96DAC541-7B7A-43D3-8B79-37D633B846F1}">
                  <asvg:svgBlip xmlns:asvg="http://schemas.microsoft.com/office/drawing/2016/SVG/main" r:embed="rId18"/>
                </a:ext>
              </a:extLst>
            </a:blip>
            <a:stretch>
              <a:fillRect/>
            </a:stretch>
          </a:blipFill>
        </p:spPr>
        <p:txBody>
          <a:bodyPr/>
          <a:lstStyle/>
          <a:p>
            <a:endParaRPr lang="en-IL"/>
          </a:p>
        </p:txBody>
      </p:sp>
      <p:sp>
        <p:nvSpPr>
          <p:cNvPr id="12" name="TextBox 12"/>
          <p:cNvSpPr txBox="1"/>
          <p:nvPr/>
        </p:nvSpPr>
        <p:spPr>
          <a:xfrm>
            <a:off x="4565439" y="6754684"/>
            <a:ext cx="3286028" cy="535597"/>
          </a:xfrm>
          <a:prstGeom prst="rect">
            <a:avLst/>
          </a:prstGeom>
        </p:spPr>
        <p:txBody>
          <a:bodyPr lIns="0" tIns="0" rIns="0" bIns="0" rtlCol="0" anchor="t">
            <a:spAutoFit/>
          </a:bodyPr>
          <a:lstStyle/>
          <a:p>
            <a:pPr marL="0" lvl="0" indent="0" algn="ctr">
              <a:lnSpc>
                <a:spcPts val="4177"/>
              </a:lnSpc>
              <a:spcBef>
                <a:spcPct val="0"/>
              </a:spcBef>
            </a:pPr>
            <a:r>
              <a:rPr lang="en-US" sz="2984" u="none">
                <a:solidFill>
                  <a:srgbClr val="000000"/>
                </a:solidFill>
                <a:cs typeface="Canva Sans 1"/>
              </a:rPr>
              <a:t>יכולת העברת כספים </a:t>
            </a:r>
          </a:p>
        </p:txBody>
      </p:sp>
      <p:sp>
        <p:nvSpPr>
          <p:cNvPr id="13" name="TextBox 13"/>
          <p:cNvSpPr txBox="1"/>
          <p:nvPr/>
        </p:nvSpPr>
        <p:spPr>
          <a:xfrm>
            <a:off x="11025643" y="6800359"/>
            <a:ext cx="2696918" cy="535597"/>
          </a:xfrm>
          <a:prstGeom prst="rect">
            <a:avLst/>
          </a:prstGeom>
        </p:spPr>
        <p:txBody>
          <a:bodyPr lIns="0" tIns="0" rIns="0" bIns="0" rtlCol="0" anchor="t">
            <a:spAutoFit/>
          </a:bodyPr>
          <a:lstStyle/>
          <a:p>
            <a:pPr marL="0" lvl="0" indent="0" algn="ctr">
              <a:lnSpc>
                <a:spcPts val="4177"/>
              </a:lnSpc>
              <a:spcBef>
                <a:spcPct val="0"/>
              </a:spcBef>
            </a:pPr>
            <a:r>
              <a:rPr lang="en-US" sz="2984">
                <a:solidFill>
                  <a:srgbClr val="000000"/>
                </a:solidFill>
                <a:cs typeface="Canva Sans 1"/>
              </a:rPr>
              <a:t>קיום קהילה בארץ</a:t>
            </a:r>
          </a:p>
        </p:txBody>
      </p:sp>
      <p:sp>
        <p:nvSpPr>
          <p:cNvPr id="14" name="TextBox 14"/>
          <p:cNvSpPr txBox="1"/>
          <p:nvPr/>
        </p:nvSpPr>
        <p:spPr>
          <a:xfrm>
            <a:off x="10144891" y="9307586"/>
            <a:ext cx="3086335" cy="535597"/>
          </a:xfrm>
          <a:prstGeom prst="rect">
            <a:avLst/>
          </a:prstGeom>
        </p:spPr>
        <p:txBody>
          <a:bodyPr lIns="0" tIns="0" rIns="0" bIns="0" rtlCol="0" anchor="t">
            <a:spAutoFit/>
          </a:bodyPr>
          <a:lstStyle/>
          <a:p>
            <a:pPr marL="0" lvl="0" indent="0" algn="ctr">
              <a:lnSpc>
                <a:spcPts val="4177"/>
              </a:lnSpc>
              <a:spcBef>
                <a:spcPct val="0"/>
              </a:spcBef>
            </a:pPr>
            <a:r>
              <a:rPr lang="en-US" sz="2984" u="none">
                <a:solidFill>
                  <a:srgbClr val="000000"/>
                </a:solidFill>
                <a:cs typeface="Canva Sans 1"/>
              </a:rPr>
              <a:t>קרובי משפחה בארץ</a:t>
            </a:r>
          </a:p>
        </p:txBody>
      </p:sp>
      <p:sp>
        <p:nvSpPr>
          <p:cNvPr id="15" name="TextBox 15"/>
          <p:cNvSpPr txBox="1"/>
          <p:nvPr/>
        </p:nvSpPr>
        <p:spPr>
          <a:xfrm>
            <a:off x="5558134" y="9307586"/>
            <a:ext cx="2507043" cy="535597"/>
          </a:xfrm>
          <a:prstGeom prst="rect">
            <a:avLst/>
          </a:prstGeom>
        </p:spPr>
        <p:txBody>
          <a:bodyPr lIns="0" tIns="0" rIns="0" bIns="0" rtlCol="0" anchor="t">
            <a:spAutoFit/>
          </a:bodyPr>
          <a:lstStyle/>
          <a:p>
            <a:pPr marL="0" lvl="0" indent="0" algn="ctr">
              <a:lnSpc>
                <a:spcPts val="4177"/>
              </a:lnSpc>
              <a:spcBef>
                <a:spcPct val="0"/>
              </a:spcBef>
            </a:pPr>
            <a:r>
              <a:rPr lang="en-US" sz="2984" u="none">
                <a:solidFill>
                  <a:srgbClr val="000000"/>
                </a:solidFill>
                <a:cs typeface="Canva Sans 1"/>
              </a:rPr>
              <a:t>זמן ממוצע בארץ</a:t>
            </a:r>
          </a:p>
        </p:txBody>
      </p:sp>
      <p:sp>
        <p:nvSpPr>
          <p:cNvPr id="16" name="TextBox 16"/>
          <p:cNvSpPr txBox="1"/>
          <p:nvPr/>
        </p:nvSpPr>
        <p:spPr>
          <a:xfrm>
            <a:off x="11194273" y="4525751"/>
            <a:ext cx="1861008" cy="532755"/>
          </a:xfrm>
          <a:prstGeom prst="rect">
            <a:avLst/>
          </a:prstGeom>
        </p:spPr>
        <p:txBody>
          <a:bodyPr lIns="0" tIns="0" rIns="0" bIns="0" rtlCol="0" anchor="t">
            <a:spAutoFit/>
          </a:bodyPr>
          <a:lstStyle/>
          <a:p>
            <a:pPr algn="ctr">
              <a:lnSpc>
                <a:spcPts val="4177"/>
              </a:lnSpc>
              <a:spcBef>
                <a:spcPct val="0"/>
              </a:spcBef>
            </a:pPr>
            <a:r>
              <a:rPr lang="en-US" sz="2984">
                <a:solidFill>
                  <a:srgbClr val="000000"/>
                </a:solidFill>
                <a:cs typeface="Canva Sans 1"/>
              </a:rPr>
              <a:t>תחום עיסוק</a:t>
            </a:r>
          </a:p>
        </p:txBody>
      </p:sp>
      <p:sp>
        <p:nvSpPr>
          <p:cNvPr id="17" name="TextBox 17"/>
          <p:cNvSpPr txBox="1"/>
          <p:nvPr/>
        </p:nvSpPr>
        <p:spPr>
          <a:xfrm>
            <a:off x="8636256" y="3334523"/>
            <a:ext cx="1452082" cy="535597"/>
          </a:xfrm>
          <a:prstGeom prst="rect">
            <a:avLst/>
          </a:prstGeom>
        </p:spPr>
        <p:txBody>
          <a:bodyPr lIns="0" tIns="0" rIns="0" bIns="0" rtlCol="0" anchor="t">
            <a:spAutoFit/>
          </a:bodyPr>
          <a:lstStyle/>
          <a:p>
            <a:pPr marL="0" lvl="0" indent="0" algn="ctr">
              <a:lnSpc>
                <a:spcPts val="4177"/>
              </a:lnSpc>
              <a:spcBef>
                <a:spcPct val="0"/>
              </a:spcBef>
            </a:pPr>
            <a:r>
              <a:rPr lang="en-US" sz="2984" u="none">
                <a:solidFill>
                  <a:srgbClr val="000000"/>
                </a:solidFill>
                <a:cs typeface="Canva Sans 1"/>
              </a:rPr>
              <a:t>גובה שכר</a:t>
            </a:r>
          </a:p>
        </p:txBody>
      </p:sp>
      <p:sp>
        <p:nvSpPr>
          <p:cNvPr id="18" name="TextBox 18"/>
          <p:cNvSpPr txBox="1"/>
          <p:nvPr/>
        </p:nvSpPr>
        <p:spPr>
          <a:xfrm>
            <a:off x="4781295" y="4100731"/>
            <a:ext cx="3070172" cy="535597"/>
          </a:xfrm>
          <a:prstGeom prst="rect">
            <a:avLst/>
          </a:prstGeom>
        </p:spPr>
        <p:txBody>
          <a:bodyPr lIns="0" tIns="0" rIns="0" bIns="0" rtlCol="0" anchor="t">
            <a:spAutoFit/>
          </a:bodyPr>
          <a:lstStyle/>
          <a:p>
            <a:pPr marL="0" lvl="0" indent="0" algn="ctr">
              <a:lnSpc>
                <a:spcPts val="4177"/>
              </a:lnSpc>
              <a:spcBef>
                <a:spcPct val="0"/>
              </a:spcBef>
            </a:pPr>
            <a:r>
              <a:rPr lang="en-US" sz="2984" u="none">
                <a:solidFill>
                  <a:srgbClr val="000000"/>
                </a:solidFill>
                <a:cs typeface="Canva Sans 1"/>
              </a:rPr>
              <a:t>מס' ביקורים קודמים</a:t>
            </a:r>
          </a:p>
        </p:txBody>
      </p:sp>
      <p:sp>
        <p:nvSpPr>
          <p:cNvPr id="19" name="TextBox 19"/>
          <p:cNvSpPr txBox="1"/>
          <p:nvPr/>
        </p:nvSpPr>
        <p:spPr>
          <a:xfrm>
            <a:off x="4147264" y="671689"/>
            <a:ext cx="9993472" cy="1247775"/>
          </a:xfrm>
          <a:prstGeom prst="rect">
            <a:avLst/>
          </a:prstGeom>
        </p:spPr>
        <p:txBody>
          <a:bodyPr lIns="0" tIns="0" rIns="0" bIns="0" rtlCol="0" anchor="t">
            <a:spAutoFit/>
          </a:bodyPr>
          <a:lstStyle/>
          <a:p>
            <a:pPr algn="ctr">
              <a:lnSpc>
                <a:spcPts val="9753"/>
              </a:lnSpc>
            </a:pPr>
            <a:r>
              <a:rPr lang="he-IL" sz="8127" spc="243" dirty="0">
                <a:solidFill>
                  <a:srgbClr val="231F20"/>
                </a:solidFill>
              </a:rPr>
              <a:t>חיזוק המודל בעתיד</a:t>
            </a:r>
            <a:endParaRPr lang="en-US" sz="8127" spc="243" dirty="0">
              <a:solidFill>
                <a:srgbClr val="231F2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000"/>
          </a:blip>
          <a:srcRect l="8544" t="8567" r="3942" b="22944"/>
          <a:stretch>
            <a:fillRect/>
          </a:stretch>
        </p:blipFill>
        <p:spPr>
          <a:xfrm>
            <a:off x="0" y="0"/>
            <a:ext cx="18288000" cy="10287000"/>
          </a:xfrm>
          <a:prstGeom prst="rect">
            <a:avLst/>
          </a:prstGeom>
        </p:spPr>
      </p:pic>
      <p:grpSp>
        <p:nvGrpSpPr>
          <p:cNvPr id="3" name="Group 3"/>
          <p:cNvGrpSpPr/>
          <p:nvPr/>
        </p:nvGrpSpPr>
        <p:grpSpPr>
          <a:xfrm>
            <a:off x="12125996" y="4118134"/>
            <a:ext cx="4709407" cy="4378523"/>
            <a:chOff x="0" y="0"/>
            <a:chExt cx="6279209" cy="5838030"/>
          </a:xfrm>
        </p:grpSpPr>
        <p:grpSp>
          <p:nvGrpSpPr>
            <p:cNvPr id="4" name="Group 4"/>
            <p:cNvGrpSpPr/>
            <p:nvPr/>
          </p:nvGrpSpPr>
          <p:grpSpPr>
            <a:xfrm>
              <a:off x="0" y="1338380"/>
              <a:ext cx="6279209" cy="4499650"/>
              <a:chOff x="0" y="0"/>
              <a:chExt cx="974749" cy="698500"/>
            </a:xfrm>
          </p:grpSpPr>
          <p:sp>
            <p:nvSpPr>
              <p:cNvPr id="5" name="Freeform 5"/>
              <p:cNvSpPr/>
              <p:nvPr/>
            </p:nvSpPr>
            <p:spPr>
              <a:xfrm>
                <a:off x="0" y="0"/>
                <a:ext cx="974749" cy="698500"/>
              </a:xfrm>
              <a:custGeom>
                <a:avLst/>
                <a:gdLst/>
                <a:ahLst/>
                <a:cxnLst/>
                <a:rect l="l" t="t" r="r" b="b"/>
                <a:pathLst>
                  <a:path w="974749" h="698500">
                    <a:moveTo>
                      <a:pt x="974749" y="349250"/>
                    </a:moveTo>
                    <a:lnTo>
                      <a:pt x="771548" y="698500"/>
                    </a:lnTo>
                    <a:lnTo>
                      <a:pt x="203200" y="698500"/>
                    </a:lnTo>
                    <a:lnTo>
                      <a:pt x="0" y="349250"/>
                    </a:lnTo>
                    <a:lnTo>
                      <a:pt x="203200" y="0"/>
                    </a:lnTo>
                    <a:lnTo>
                      <a:pt x="771548" y="0"/>
                    </a:lnTo>
                    <a:lnTo>
                      <a:pt x="974749" y="349250"/>
                    </a:lnTo>
                    <a:close/>
                  </a:path>
                </a:pathLst>
              </a:custGeom>
              <a:solidFill>
                <a:srgbClr val="557DCF"/>
              </a:solidFill>
            </p:spPr>
            <p:txBody>
              <a:bodyPr/>
              <a:lstStyle/>
              <a:p>
                <a:endParaRPr lang="en-IL" dirty="0"/>
              </a:p>
            </p:txBody>
          </p:sp>
          <p:sp>
            <p:nvSpPr>
              <p:cNvPr id="6" name="TextBox 6"/>
              <p:cNvSpPr txBox="1"/>
              <p:nvPr/>
            </p:nvSpPr>
            <p:spPr>
              <a:xfrm>
                <a:off x="114300" y="-57150"/>
                <a:ext cx="584200" cy="75565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2139741" y="0"/>
              <a:ext cx="1999727" cy="1999727"/>
              <a:chOff x="0" y="0"/>
              <a:chExt cx="812800" cy="812800"/>
            </a:xfrm>
          </p:grpSpPr>
          <p:sp>
            <p:nvSpPr>
              <p:cNvPr id="8" name="Freeform 8"/>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60644"/>
              </a:solidFill>
            </p:spPr>
            <p:txBody>
              <a:bodyPr/>
              <a:lstStyle/>
              <a:p>
                <a:endParaRPr lang="en-IL"/>
              </a:p>
            </p:txBody>
          </p:sp>
          <p:sp>
            <p:nvSpPr>
              <p:cNvPr id="9" name="TextBox 9"/>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2522973" y="324950"/>
              <a:ext cx="1233264" cy="1233264"/>
            </a:xfrm>
            <a:custGeom>
              <a:avLst/>
              <a:gdLst/>
              <a:ahLst/>
              <a:cxnLst/>
              <a:rect l="l" t="t" r="r" b="b"/>
              <a:pathLst>
                <a:path w="1233264" h="1233264">
                  <a:moveTo>
                    <a:pt x="0" y="0"/>
                  </a:moveTo>
                  <a:lnTo>
                    <a:pt x="1233263" y="0"/>
                  </a:lnTo>
                  <a:lnTo>
                    <a:pt x="1233263" y="1233264"/>
                  </a:lnTo>
                  <a:lnTo>
                    <a:pt x="0" y="12332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L"/>
            </a:p>
          </p:txBody>
        </p:sp>
        <p:sp>
          <p:nvSpPr>
            <p:cNvPr id="11" name="TextBox 11"/>
            <p:cNvSpPr txBox="1"/>
            <p:nvPr/>
          </p:nvSpPr>
          <p:spPr>
            <a:xfrm>
              <a:off x="1313991" y="2438720"/>
              <a:ext cx="3651230" cy="2278744"/>
            </a:xfrm>
            <a:prstGeom prst="rect">
              <a:avLst/>
            </a:prstGeom>
          </p:spPr>
          <p:txBody>
            <a:bodyPr lIns="0" tIns="0" rIns="0" bIns="0" rtlCol="0" anchor="t">
              <a:spAutoFit/>
            </a:bodyPr>
            <a:lstStyle/>
            <a:p>
              <a:pPr algn="ctr">
                <a:lnSpc>
                  <a:spcPts val="4459"/>
                </a:lnSpc>
              </a:pPr>
              <a:r>
                <a:rPr lang="he-IL" sz="3716" dirty="0" err="1">
                  <a:solidFill>
                    <a:srgbClr val="FFFFFF"/>
                  </a:solidFill>
                </a:rPr>
                <a:t>נטיה</a:t>
              </a:r>
              <a:r>
                <a:rPr lang="he-IL" sz="3716" dirty="0">
                  <a:solidFill>
                    <a:srgbClr val="FFFFFF"/>
                  </a:solidFill>
                </a:rPr>
                <a:t> להטיה אנושית – דעות קדומות</a:t>
              </a:r>
              <a:endParaRPr lang="en-US" sz="3716" dirty="0">
                <a:solidFill>
                  <a:srgbClr val="FFFFFF"/>
                </a:solidFill>
              </a:endParaRPr>
            </a:p>
          </p:txBody>
        </p:sp>
      </p:grpSp>
      <p:grpSp>
        <p:nvGrpSpPr>
          <p:cNvPr id="12" name="Group 12"/>
          <p:cNvGrpSpPr/>
          <p:nvPr/>
        </p:nvGrpSpPr>
        <p:grpSpPr>
          <a:xfrm>
            <a:off x="8381161" y="4104318"/>
            <a:ext cx="4709407" cy="4356740"/>
            <a:chOff x="0" y="0"/>
            <a:chExt cx="6279209" cy="5808988"/>
          </a:xfrm>
        </p:grpSpPr>
        <p:grpSp>
          <p:nvGrpSpPr>
            <p:cNvPr id="13" name="Group 13"/>
            <p:cNvGrpSpPr/>
            <p:nvPr/>
          </p:nvGrpSpPr>
          <p:grpSpPr>
            <a:xfrm>
              <a:off x="0" y="1309338"/>
              <a:ext cx="6279209" cy="4499650"/>
              <a:chOff x="0" y="0"/>
              <a:chExt cx="974749" cy="698500"/>
            </a:xfrm>
          </p:grpSpPr>
          <p:sp>
            <p:nvSpPr>
              <p:cNvPr id="14" name="Freeform 14"/>
              <p:cNvSpPr/>
              <p:nvPr/>
            </p:nvSpPr>
            <p:spPr>
              <a:xfrm>
                <a:off x="0" y="0"/>
                <a:ext cx="974749" cy="698500"/>
              </a:xfrm>
              <a:custGeom>
                <a:avLst/>
                <a:gdLst/>
                <a:ahLst/>
                <a:cxnLst/>
                <a:rect l="l" t="t" r="r" b="b"/>
                <a:pathLst>
                  <a:path w="974749" h="698500">
                    <a:moveTo>
                      <a:pt x="974749" y="349250"/>
                    </a:moveTo>
                    <a:lnTo>
                      <a:pt x="771548" y="698500"/>
                    </a:lnTo>
                    <a:lnTo>
                      <a:pt x="203200" y="698500"/>
                    </a:lnTo>
                    <a:lnTo>
                      <a:pt x="0" y="349250"/>
                    </a:lnTo>
                    <a:lnTo>
                      <a:pt x="203200" y="0"/>
                    </a:lnTo>
                    <a:lnTo>
                      <a:pt x="771548" y="0"/>
                    </a:lnTo>
                    <a:lnTo>
                      <a:pt x="974749" y="349250"/>
                    </a:lnTo>
                    <a:close/>
                  </a:path>
                </a:pathLst>
              </a:custGeom>
              <a:solidFill>
                <a:srgbClr val="060644"/>
              </a:solidFill>
            </p:spPr>
            <p:txBody>
              <a:bodyPr/>
              <a:lstStyle/>
              <a:p>
                <a:endParaRPr lang="en-IL"/>
              </a:p>
            </p:txBody>
          </p:sp>
          <p:sp>
            <p:nvSpPr>
              <p:cNvPr id="15" name="TextBox 15"/>
              <p:cNvSpPr txBox="1"/>
              <p:nvPr/>
            </p:nvSpPr>
            <p:spPr>
              <a:xfrm>
                <a:off x="114300" y="-57150"/>
                <a:ext cx="584200" cy="755650"/>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2139741" y="0"/>
              <a:ext cx="1999727" cy="1999727"/>
              <a:chOff x="0" y="0"/>
              <a:chExt cx="812800" cy="812800"/>
            </a:xfrm>
          </p:grpSpPr>
          <p:sp>
            <p:nvSpPr>
              <p:cNvPr id="17" name="Freeform 17"/>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557DCF"/>
              </a:solidFill>
            </p:spPr>
            <p:txBody>
              <a:bodyPr/>
              <a:lstStyle/>
              <a:p>
                <a:endParaRPr lang="en-IL"/>
              </a:p>
            </p:txBody>
          </p:sp>
          <p:sp>
            <p:nvSpPr>
              <p:cNvPr id="18" name="TextBox 18"/>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sp>
          <p:nvSpPr>
            <p:cNvPr id="19" name="Freeform 19"/>
            <p:cNvSpPr/>
            <p:nvPr/>
          </p:nvSpPr>
          <p:spPr>
            <a:xfrm>
              <a:off x="2465255" y="363267"/>
              <a:ext cx="1348698" cy="1348698"/>
            </a:xfrm>
            <a:custGeom>
              <a:avLst/>
              <a:gdLst/>
              <a:ahLst/>
              <a:cxnLst/>
              <a:rect l="l" t="t" r="r" b="b"/>
              <a:pathLst>
                <a:path w="1348698" h="1348698">
                  <a:moveTo>
                    <a:pt x="0" y="0"/>
                  </a:moveTo>
                  <a:lnTo>
                    <a:pt x="1348699" y="0"/>
                  </a:lnTo>
                  <a:lnTo>
                    <a:pt x="1348699" y="1348698"/>
                  </a:lnTo>
                  <a:lnTo>
                    <a:pt x="0" y="134869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20" name="TextBox 20"/>
            <p:cNvSpPr txBox="1"/>
            <p:nvPr/>
          </p:nvSpPr>
          <p:spPr>
            <a:xfrm>
              <a:off x="1313991" y="2988430"/>
              <a:ext cx="3651230" cy="1509303"/>
            </a:xfrm>
            <a:prstGeom prst="rect">
              <a:avLst/>
            </a:prstGeom>
          </p:spPr>
          <p:txBody>
            <a:bodyPr lIns="0" tIns="0" rIns="0" bIns="0" rtlCol="0" anchor="t">
              <a:spAutoFit/>
            </a:bodyPr>
            <a:lstStyle/>
            <a:p>
              <a:pPr algn="ctr">
                <a:lnSpc>
                  <a:spcPts val="4459"/>
                </a:lnSpc>
              </a:pPr>
              <a:r>
                <a:rPr lang="he-IL" sz="3716" dirty="0">
                  <a:solidFill>
                    <a:srgbClr val="FFFFFF"/>
                  </a:solidFill>
                </a:rPr>
                <a:t>אין הפליה דתית</a:t>
              </a:r>
              <a:endParaRPr lang="en-US" sz="3716" dirty="0">
                <a:solidFill>
                  <a:srgbClr val="FFFFFF"/>
                </a:solidFill>
              </a:endParaRPr>
            </a:p>
          </p:txBody>
        </p:sp>
      </p:grpSp>
      <p:grpSp>
        <p:nvGrpSpPr>
          <p:cNvPr id="21" name="Group 21"/>
          <p:cNvGrpSpPr/>
          <p:nvPr/>
        </p:nvGrpSpPr>
        <p:grpSpPr>
          <a:xfrm>
            <a:off x="4636326" y="4167546"/>
            <a:ext cx="4709407" cy="4378523"/>
            <a:chOff x="0" y="0"/>
            <a:chExt cx="6279209" cy="5838030"/>
          </a:xfrm>
        </p:grpSpPr>
        <p:grpSp>
          <p:nvGrpSpPr>
            <p:cNvPr id="22" name="Group 22"/>
            <p:cNvGrpSpPr/>
            <p:nvPr/>
          </p:nvGrpSpPr>
          <p:grpSpPr>
            <a:xfrm>
              <a:off x="0" y="1338380"/>
              <a:ext cx="6279209" cy="4499650"/>
              <a:chOff x="0" y="0"/>
              <a:chExt cx="974749" cy="698500"/>
            </a:xfrm>
          </p:grpSpPr>
          <p:sp>
            <p:nvSpPr>
              <p:cNvPr id="23" name="Freeform 23"/>
              <p:cNvSpPr/>
              <p:nvPr/>
            </p:nvSpPr>
            <p:spPr>
              <a:xfrm>
                <a:off x="0" y="0"/>
                <a:ext cx="974749" cy="698500"/>
              </a:xfrm>
              <a:custGeom>
                <a:avLst/>
                <a:gdLst/>
                <a:ahLst/>
                <a:cxnLst/>
                <a:rect l="l" t="t" r="r" b="b"/>
                <a:pathLst>
                  <a:path w="974749" h="698500">
                    <a:moveTo>
                      <a:pt x="974749" y="349250"/>
                    </a:moveTo>
                    <a:lnTo>
                      <a:pt x="771548" y="698500"/>
                    </a:lnTo>
                    <a:lnTo>
                      <a:pt x="203200" y="698500"/>
                    </a:lnTo>
                    <a:lnTo>
                      <a:pt x="0" y="349250"/>
                    </a:lnTo>
                    <a:lnTo>
                      <a:pt x="203200" y="0"/>
                    </a:lnTo>
                    <a:lnTo>
                      <a:pt x="771548" y="0"/>
                    </a:lnTo>
                    <a:lnTo>
                      <a:pt x="974749" y="349250"/>
                    </a:lnTo>
                    <a:close/>
                  </a:path>
                </a:pathLst>
              </a:custGeom>
              <a:solidFill>
                <a:srgbClr val="557DCF"/>
              </a:solidFill>
            </p:spPr>
            <p:txBody>
              <a:bodyPr/>
              <a:lstStyle/>
              <a:p>
                <a:endParaRPr lang="en-IL"/>
              </a:p>
            </p:txBody>
          </p:sp>
          <p:sp>
            <p:nvSpPr>
              <p:cNvPr id="24" name="TextBox 24"/>
              <p:cNvSpPr txBox="1"/>
              <p:nvPr/>
            </p:nvSpPr>
            <p:spPr>
              <a:xfrm>
                <a:off x="114300" y="-57150"/>
                <a:ext cx="584200" cy="755650"/>
              </a:xfrm>
              <a:prstGeom prst="rect">
                <a:avLst/>
              </a:prstGeom>
            </p:spPr>
            <p:txBody>
              <a:bodyPr lIns="50800" tIns="50800" rIns="50800" bIns="50800" rtlCol="0" anchor="ctr"/>
              <a:lstStyle/>
              <a:p>
                <a:pPr algn="ctr">
                  <a:lnSpc>
                    <a:spcPts val="2659"/>
                  </a:lnSpc>
                  <a:spcBef>
                    <a:spcPct val="0"/>
                  </a:spcBef>
                </a:pPr>
                <a:endParaRPr/>
              </a:p>
            </p:txBody>
          </p:sp>
        </p:grpSp>
        <p:grpSp>
          <p:nvGrpSpPr>
            <p:cNvPr id="25" name="Group 25"/>
            <p:cNvGrpSpPr/>
            <p:nvPr/>
          </p:nvGrpSpPr>
          <p:grpSpPr>
            <a:xfrm>
              <a:off x="2139741" y="0"/>
              <a:ext cx="1999727" cy="1999727"/>
              <a:chOff x="0" y="0"/>
              <a:chExt cx="812800" cy="812800"/>
            </a:xfrm>
          </p:grpSpPr>
          <p:sp>
            <p:nvSpPr>
              <p:cNvPr id="26" name="Freeform 2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60644"/>
              </a:solidFill>
            </p:spPr>
            <p:txBody>
              <a:bodyPr/>
              <a:lstStyle/>
              <a:p>
                <a:endParaRPr lang="en-IL"/>
              </a:p>
            </p:txBody>
          </p:sp>
          <p:sp>
            <p:nvSpPr>
              <p:cNvPr id="27" name="TextBox 27"/>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sp>
          <p:nvSpPr>
            <p:cNvPr id="28" name="Freeform 28"/>
            <p:cNvSpPr/>
            <p:nvPr/>
          </p:nvSpPr>
          <p:spPr>
            <a:xfrm>
              <a:off x="2463776" y="400911"/>
              <a:ext cx="1351657" cy="1197906"/>
            </a:xfrm>
            <a:custGeom>
              <a:avLst/>
              <a:gdLst/>
              <a:ahLst/>
              <a:cxnLst/>
              <a:rect l="l" t="t" r="r" b="b"/>
              <a:pathLst>
                <a:path w="1351657" h="1197906">
                  <a:moveTo>
                    <a:pt x="0" y="0"/>
                  </a:moveTo>
                  <a:lnTo>
                    <a:pt x="1351657" y="0"/>
                  </a:lnTo>
                  <a:lnTo>
                    <a:pt x="1351657" y="1197905"/>
                  </a:lnTo>
                  <a:lnTo>
                    <a:pt x="0" y="119790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L"/>
            </a:p>
          </p:txBody>
        </p:sp>
        <p:sp>
          <p:nvSpPr>
            <p:cNvPr id="29" name="TextBox 29"/>
            <p:cNvSpPr txBox="1"/>
            <p:nvPr/>
          </p:nvSpPr>
          <p:spPr>
            <a:xfrm>
              <a:off x="1313991" y="2904126"/>
              <a:ext cx="3651230" cy="1509302"/>
            </a:xfrm>
            <a:prstGeom prst="rect">
              <a:avLst/>
            </a:prstGeom>
          </p:spPr>
          <p:txBody>
            <a:bodyPr lIns="0" tIns="0" rIns="0" bIns="0" rtlCol="0" anchor="t">
              <a:spAutoFit/>
            </a:bodyPr>
            <a:lstStyle/>
            <a:p>
              <a:pPr algn="ctr">
                <a:lnSpc>
                  <a:spcPts val="4459"/>
                </a:lnSpc>
              </a:pPr>
              <a:r>
                <a:rPr lang="he-IL" sz="3716" dirty="0">
                  <a:solidFill>
                    <a:srgbClr val="FFFFFF"/>
                  </a:solidFill>
                </a:rPr>
                <a:t>אין הפליה מגדרית</a:t>
              </a:r>
              <a:endParaRPr lang="en-US" sz="3716" dirty="0">
                <a:solidFill>
                  <a:srgbClr val="FFFFFF"/>
                </a:solidFill>
              </a:endParaRPr>
            </a:p>
          </p:txBody>
        </p:sp>
      </p:grpSp>
      <p:grpSp>
        <p:nvGrpSpPr>
          <p:cNvPr id="30" name="Group 30"/>
          <p:cNvGrpSpPr/>
          <p:nvPr/>
        </p:nvGrpSpPr>
        <p:grpSpPr>
          <a:xfrm>
            <a:off x="891490" y="4153730"/>
            <a:ext cx="4709407" cy="4356740"/>
            <a:chOff x="0" y="0"/>
            <a:chExt cx="6279209" cy="5808988"/>
          </a:xfrm>
        </p:grpSpPr>
        <p:grpSp>
          <p:nvGrpSpPr>
            <p:cNvPr id="31" name="Group 31"/>
            <p:cNvGrpSpPr/>
            <p:nvPr/>
          </p:nvGrpSpPr>
          <p:grpSpPr>
            <a:xfrm>
              <a:off x="0" y="1309338"/>
              <a:ext cx="6279209" cy="4499650"/>
              <a:chOff x="0" y="0"/>
              <a:chExt cx="974749" cy="698500"/>
            </a:xfrm>
          </p:grpSpPr>
          <p:sp>
            <p:nvSpPr>
              <p:cNvPr id="32" name="Freeform 32"/>
              <p:cNvSpPr/>
              <p:nvPr/>
            </p:nvSpPr>
            <p:spPr>
              <a:xfrm>
                <a:off x="0" y="0"/>
                <a:ext cx="974749" cy="698500"/>
              </a:xfrm>
              <a:custGeom>
                <a:avLst/>
                <a:gdLst/>
                <a:ahLst/>
                <a:cxnLst/>
                <a:rect l="l" t="t" r="r" b="b"/>
                <a:pathLst>
                  <a:path w="974749" h="698500">
                    <a:moveTo>
                      <a:pt x="974749" y="349250"/>
                    </a:moveTo>
                    <a:lnTo>
                      <a:pt x="771548" y="698500"/>
                    </a:lnTo>
                    <a:lnTo>
                      <a:pt x="203200" y="698500"/>
                    </a:lnTo>
                    <a:lnTo>
                      <a:pt x="0" y="349250"/>
                    </a:lnTo>
                    <a:lnTo>
                      <a:pt x="203200" y="0"/>
                    </a:lnTo>
                    <a:lnTo>
                      <a:pt x="771548" y="0"/>
                    </a:lnTo>
                    <a:lnTo>
                      <a:pt x="974749" y="349250"/>
                    </a:lnTo>
                    <a:close/>
                  </a:path>
                </a:pathLst>
              </a:custGeom>
              <a:solidFill>
                <a:srgbClr val="060644"/>
              </a:solidFill>
            </p:spPr>
            <p:txBody>
              <a:bodyPr/>
              <a:lstStyle/>
              <a:p>
                <a:endParaRPr lang="en-IL"/>
              </a:p>
            </p:txBody>
          </p:sp>
          <p:sp>
            <p:nvSpPr>
              <p:cNvPr id="33" name="TextBox 33"/>
              <p:cNvSpPr txBox="1"/>
              <p:nvPr/>
            </p:nvSpPr>
            <p:spPr>
              <a:xfrm>
                <a:off x="114300" y="-57150"/>
                <a:ext cx="584200" cy="755650"/>
              </a:xfrm>
              <a:prstGeom prst="rect">
                <a:avLst/>
              </a:prstGeom>
            </p:spPr>
            <p:txBody>
              <a:bodyPr lIns="50800" tIns="50800" rIns="50800" bIns="50800" rtlCol="0" anchor="ctr"/>
              <a:lstStyle/>
              <a:p>
                <a:pPr algn="ctr">
                  <a:lnSpc>
                    <a:spcPts val="2659"/>
                  </a:lnSpc>
                  <a:spcBef>
                    <a:spcPct val="0"/>
                  </a:spcBef>
                </a:pPr>
                <a:endParaRPr/>
              </a:p>
            </p:txBody>
          </p:sp>
        </p:grpSp>
        <p:grpSp>
          <p:nvGrpSpPr>
            <p:cNvPr id="34" name="Group 34"/>
            <p:cNvGrpSpPr/>
            <p:nvPr/>
          </p:nvGrpSpPr>
          <p:grpSpPr>
            <a:xfrm>
              <a:off x="2139741" y="0"/>
              <a:ext cx="1999727" cy="1999727"/>
              <a:chOff x="0" y="0"/>
              <a:chExt cx="812800" cy="812800"/>
            </a:xfrm>
          </p:grpSpPr>
          <p:sp>
            <p:nvSpPr>
              <p:cNvPr id="35" name="Freeform 35"/>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557DCF"/>
              </a:solidFill>
            </p:spPr>
            <p:txBody>
              <a:bodyPr/>
              <a:lstStyle/>
              <a:p>
                <a:endParaRPr lang="en-IL"/>
              </a:p>
            </p:txBody>
          </p:sp>
          <p:sp>
            <p:nvSpPr>
              <p:cNvPr id="36" name="TextBox 36"/>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sp>
          <p:nvSpPr>
            <p:cNvPr id="37" name="TextBox 37"/>
            <p:cNvSpPr txBox="1"/>
            <p:nvPr/>
          </p:nvSpPr>
          <p:spPr>
            <a:xfrm>
              <a:off x="1313991" y="2988430"/>
              <a:ext cx="3651230" cy="1491178"/>
            </a:xfrm>
            <a:prstGeom prst="rect">
              <a:avLst/>
            </a:prstGeom>
          </p:spPr>
          <p:txBody>
            <a:bodyPr lIns="0" tIns="0" rIns="0" bIns="0" rtlCol="0" anchor="t">
              <a:spAutoFit/>
            </a:bodyPr>
            <a:lstStyle/>
            <a:p>
              <a:pPr algn="ctr">
                <a:lnSpc>
                  <a:spcPts val="4459"/>
                </a:lnSpc>
              </a:pPr>
              <a:r>
                <a:rPr lang="he-IL" sz="3716" dirty="0">
                  <a:solidFill>
                    <a:srgbClr val="FFFFFF"/>
                  </a:solidFill>
                  <a:latin typeface="Arial (Body)"/>
                </a:rPr>
                <a:t>שקיפות והסברתיות</a:t>
              </a:r>
              <a:endParaRPr lang="en-US" sz="3716" dirty="0">
                <a:solidFill>
                  <a:srgbClr val="FFFFFF"/>
                </a:solidFill>
                <a:latin typeface="Arial (Body)"/>
              </a:endParaRPr>
            </a:p>
          </p:txBody>
        </p:sp>
        <p:sp>
          <p:nvSpPr>
            <p:cNvPr id="38" name="Freeform 38"/>
            <p:cNvSpPr/>
            <p:nvPr/>
          </p:nvSpPr>
          <p:spPr>
            <a:xfrm>
              <a:off x="2726464" y="355312"/>
              <a:ext cx="826282" cy="1324941"/>
            </a:xfrm>
            <a:custGeom>
              <a:avLst/>
              <a:gdLst/>
              <a:ahLst/>
              <a:cxnLst/>
              <a:rect l="l" t="t" r="r" b="b"/>
              <a:pathLst>
                <a:path w="826282" h="1324941">
                  <a:moveTo>
                    <a:pt x="0" y="0"/>
                  </a:moveTo>
                  <a:lnTo>
                    <a:pt x="826281" y="0"/>
                  </a:lnTo>
                  <a:lnTo>
                    <a:pt x="826281" y="1324941"/>
                  </a:lnTo>
                  <a:lnTo>
                    <a:pt x="0" y="132494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IL"/>
            </a:p>
          </p:txBody>
        </p:sp>
      </p:grpSp>
      <p:sp>
        <p:nvSpPr>
          <p:cNvPr id="39" name="Freeform 39"/>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11"/>
            <a:stretch>
              <a:fillRect/>
            </a:stretch>
          </a:blipFill>
        </p:spPr>
        <p:txBody>
          <a:bodyPr/>
          <a:lstStyle/>
          <a:p>
            <a:endParaRPr lang="en-IL"/>
          </a:p>
        </p:txBody>
      </p:sp>
      <p:sp>
        <p:nvSpPr>
          <p:cNvPr id="40" name="TextBox 40"/>
          <p:cNvSpPr txBox="1"/>
          <p:nvPr/>
        </p:nvSpPr>
        <p:spPr>
          <a:xfrm>
            <a:off x="5600897" y="838200"/>
            <a:ext cx="11765964" cy="1617386"/>
          </a:xfrm>
          <a:prstGeom prst="rect">
            <a:avLst/>
          </a:prstGeom>
        </p:spPr>
        <p:txBody>
          <a:bodyPr lIns="0" tIns="0" rIns="0" bIns="0" rtlCol="0" anchor="t">
            <a:spAutoFit/>
          </a:bodyPr>
          <a:lstStyle/>
          <a:p>
            <a:pPr algn="just">
              <a:lnSpc>
                <a:spcPts val="13124"/>
              </a:lnSpc>
              <a:spcBef>
                <a:spcPct val="0"/>
              </a:spcBef>
            </a:pPr>
            <a:r>
              <a:rPr lang="en-US" sz="9374">
                <a:solidFill>
                  <a:srgbClr val="040606"/>
                </a:solidFill>
                <a:cs typeface="Rubik Bold"/>
              </a:rPr>
              <a:t>הסוגיה האתית - אתגר</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8000"/>
          </a:blip>
          <a:srcRect t="15651"/>
          <a:stretch>
            <a:fillRect/>
          </a:stretch>
        </p:blipFill>
        <p:spPr>
          <a:xfrm>
            <a:off x="0" y="0"/>
            <a:ext cx="18288000" cy="10287000"/>
          </a:xfrm>
          <a:prstGeom prst="rect">
            <a:avLst/>
          </a:prstGeom>
        </p:spPr>
      </p:pic>
      <p:sp>
        <p:nvSpPr>
          <p:cNvPr id="3" name="Freeform 3"/>
          <p:cNvSpPr/>
          <p:nvPr/>
        </p:nvSpPr>
        <p:spPr>
          <a:xfrm>
            <a:off x="1950941" y="3311353"/>
            <a:ext cx="5970542" cy="3358430"/>
          </a:xfrm>
          <a:custGeom>
            <a:avLst/>
            <a:gdLst/>
            <a:ahLst/>
            <a:cxnLst/>
            <a:rect l="l" t="t" r="r" b="b"/>
            <a:pathLst>
              <a:path w="5970542" h="3358430">
                <a:moveTo>
                  <a:pt x="0" y="0"/>
                </a:moveTo>
                <a:lnTo>
                  <a:pt x="5970542" y="0"/>
                </a:lnTo>
                <a:lnTo>
                  <a:pt x="5970542" y="3358430"/>
                </a:lnTo>
                <a:lnTo>
                  <a:pt x="0" y="3358430"/>
                </a:lnTo>
                <a:lnTo>
                  <a:pt x="0" y="0"/>
                </a:lnTo>
                <a:close/>
              </a:path>
            </a:pathLst>
          </a:custGeom>
          <a:blipFill>
            <a:blip r:embed="rId3"/>
            <a:stretch>
              <a:fillRect/>
            </a:stretch>
          </a:blipFill>
        </p:spPr>
        <p:txBody>
          <a:bodyPr/>
          <a:lstStyle/>
          <a:p>
            <a:endParaRPr lang="en-IL"/>
          </a:p>
        </p:txBody>
      </p:sp>
      <p:sp>
        <p:nvSpPr>
          <p:cNvPr id="4" name="Freeform 4"/>
          <p:cNvSpPr/>
          <p:nvPr/>
        </p:nvSpPr>
        <p:spPr>
          <a:xfrm>
            <a:off x="0" y="0"/>
            <a:ext cx="5286199" cy="3312631"/>
          </a:xfrm>
          <a:custGeom>
            <a:avLst/>
            <a:gdLst/>
            <a:ahLst/>
            <a:cxnLst/>
            <a:rect l="l" t="t" r="r" b="b"/>
            <a:pathLst>
              <a:path w="5286199" h="3312631">
                <a:moveTo>
                  <a:pt x="0" y="0"/>
                </a:moveTo>
                <a:lnTo>
                  <a:pt x="5286199" y="0"/>
                </a:lnTo>
                <a:lnTo>
                  <a:pt x="5286199" y="3312631"/>
                </a:lnTo>
                <a:lnTo>
                  <a:pt x="0" y="3312631"/>
                </a:lnTo>
                <a:lnTo>
                  <a:pt x="0" y="0"/>
                </a:lnTo>
                <a:close/>
              </a:path>
            </a:pathLst>
          </a:custGeom>
          <a:blipFill>
            <a:blip r:embed="rId4"/>
            <a:stretch>
              <a:fillRect r="-11405"/>
            </a:stretch>
          </a:blipFill>
        </p:spPr>
        <p:txBody>
          <a:bodyPr/>
          <a:lstStyle/>
          <a:p>
            <a:endParaRPr lang="en-IL"/>
          </a:p>
        </p:txBody>
      </p:sp>
      <p:sp>
        <p:nvSpPr>
          <p:cNvPr id="5" name="Freeform 5"/>
          <p:cNvSpPr/>
          <p:nvPr/>
        </p:nvSpPr>
        <p:spPr>
          <a:xfrm>
            <a:off x="0" y="6669783"/>
            <a:ext cx="6430608" cy="3617217"/>
          </a:xfrm>
          <a:custGeom>
            <a:avLst/>
            <a:gdLst/>
            <a:ahLst/>
            <a:cxnLst/>
            <a:rect l="l" t="t" r="r" b="b"/>
            <a:pathLst>
              <a:path w="6430608" h="3617217">
                <a:moveTo>
                  <a:pt x="0" y="0"/>
                </a:moveTo>
                <a:lnTo>
                  <a:pt x="6430608" y="0"/>
                </a:lnTo>
                <a:lnTo>
                  <a:pt x="6430608" y="3617217"/>
                </a:lnTo>
                <a:lnTo>
                  <a:pt x="0" y="3617217"/>
                </a:lnTo>
                <a:lnTo>
                  <a:pt x="0" y="0"/>
                </a:lnTo>
                <a:close/>
              </a:path>
            </a:pathLst>
          </a:custGeom>
          <a:blipFill>
            <a:blip r:embed="rId5"/>
            <a:stretch>
              <a:fillRect/>
            </a:stretch>
          </a:blipFill>
        </p:spPr>
        <p:txBody>
          <a:bodyPr/>
          <a:lstStyle/>
          <a:p>
            <a:endParaRPr lang="en-IL"/>
          </a:p>
        </p:txBody>
      </p:sp>
      <p:sp>
        <p:nvSpPr>
          <p:cNvPr id="6" name="Freeform 6"/>
          <p:cNvSpPr/>
          <p:nvPr/>
        </p:nvSpPr>
        <p:spPr>
          <a:xfrm>
            <a:off x="7921483" y="0"/>
            <a:ext cx="7485411" cy="4210544"/>
          </a:xfrm>
          <a:custGeom>
            <a:avLst/>
            <a:gdLst/>
            <a:ahLst/>
            <a:cxnLst/>
            <a:rect l="l" t="t" r="r" b="b"/>
            <a:pathLst>
              <a:path w="7485411" h="4210544">
                <a:moveTo>
                  <a:pt x="0" y="0"/>
                </a:moveTo>
                <a:lnTo>
                  <a:pt x="7485411" y="0"/>
                </a:lnTo>
                <a:lnTo>
                  <a:pt x="7485411" y="4210544"/>
                </a:lnTo>
                <a:lnTo>
                  <a:pt x="0" y="4210544"/>
                </a:lnTo>
                <a:lnTo>
                  <a:pt x="0" y="0"/>
                </a:lnTo>
                <a:close/>
              </a:path>
            </a:pathLst>
          </a:custGeom>
          <a:blipFill>
            <a:blip r:embed="rId6"/>
            <a:stretch>
              <a:fillRect/>
            </a:stretch>
          </a:blipFill>
        </p:spPr>
        <p:txBody>
          <a:bodyPr/>
          <a:lstStyle/>
          <a:p>
            <a:endParaRPr lang="en-IL"/>
          </a:p>
        </p:txBody>
      </p:sp>
      <p:grpSp>
        <p:nvGrpSpPr>
          <p:cNvPr id="7" name="Group 7"/>
          <p:cNvGrpSpPr/>
          <p:nvPr/>
        </p:nvGrpSpPr>
        <p:grpSpPr>
          <a:xfrm>
            <a:off x="-645214" y="3416219"/>
            <a:ext cx="1672230" cy="2829157"/>
            <a:chOff x="0" y="0"/>
            <a:chExt cx="2229640" cy="3772209"/>
          </a:xfrm>
        </p:grpSpPr>
        <p:grpSp>
          <p:nvGrpSpPr>
            <p:cNvPr id="8" name="Group 8"/>
            <p:cNvGrpSpPr/>
            <p:nvPr/>
          </p:nvGrpSpPr>
          <p:grpSpPr>
            <a:xfrm rot="-10800000">
              <a:off x="709347" y="1266653"/>
              <a:ext cx="1520293" cy="1238902"/>
              <a:chOff x="0" y="0"/>
              <a:chExt cx="300305" cy="244721"/>
            </a:xfrm>
          </p:grpSpPr>
          <p:sp>
            <p:nvSpPr>
              <p:cNvPr id="9" name="Freeform 9"/>
              <p:cNvSpPr/>
              <p:nvPr/>
            </p:nvSpPr>
            <p:spPr>
              <a:xfrm>
                <a:off x="0" y="0"/>
                <a:ext cx="300305" cy="244721"/>
              </a:xfrm>
              <a:custGeom>
                <a:avLst/>
                <a:gdLst/>
                <a:ahLst/>
                <a:cxnLst/>
                <a:rect l="l" t="t" r="r" b="b"/>
                <a:pathLst>
                  <a:path w="300305" h="244721">
                    <a:moveTo>
                      <a:pt x="0" y="0"/>
                    </a:moveTo>
                    <a:lnTo>
                      <a:pt x="300305" y="0"/>
                    </a:lnTo>
                    <a:lnTo>
                      <a:pt x="300305" y="244721"/>
                    </a:lnTo>
                    <a:lnTo>
                      <a:pt x="0" y="244721"/>
                    </a:lnTo>
                    <a:close/>
                  </a:path>
                </a:pathLst>
              </a:custGeom>
              <a:solidFill>
                <a:srgbClr val="FFC700"/>
              </a:solidFill>
            </p:spPr>
            <p:txBody>
              <a:bodyPr/>
              <a:lstStyle/>
              <a:p>
                <a:endParaRPr lang="en-IL"/>
              </a:p>
            </p:txBody>
          </p:sp>
          <p:sp>
            <p:nvSpPr>
              <p:cNvPr id="10" name="TextBox 10"/>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rot="-10800000">
              <a:off x="0" y="1972722"/>
              <a:ext cx="1520293" cy="1799487"/>
              <a:chOff x="0" y="0"/>
              <a:chExt cx="300305" cy="355454"/>
            </a:xfrm>
          </p:grpSpPr>
          <p:sp>
            <p:nvSpPr>
              <p:cNvPr id="12" name="Freeform 12"/>
              <p:cNvSpPr/>
              <p:nvPr/>
            </p:nvSpPr>
            <p:spPr>
              <a:xfrm>
                <a:off x="0" y="0"/>
                <a:ext cx="300305" cy="355454"/>
              </a:xfrm>
              <a:custGeom>
                <a:avLst/>
                <a:gdLst/>
                <a:ahLst/>
                <a:cxnLst/>
                <a:rect l="l" t="t" r="r" b="b"/>
                <a:pathLst>
                  <a:path w="300305" h="355454">
                    <a:moveTo>
                      <a:pt x="0" y="0"/>
                    </a:moveTo>
                    <a:lnTo>
                      <a:pt x="300305" y="0"/>
                    </a:lnTo>
                    <a:lnTo>
                      <a:pt x="300305" y="355454"/>
                    </a:lnTo>
                    <a:lnTo>
                      <a:pt x="0" y="355454"/>
                    </a:lnTo>
                    <a:close/>
                  </a:path>
                </a:pathLst>
              </a:custGeom>
              <a:solidFill>
                <a:srgbClr val="109094"/>
              </a:solidFill>
            </p:spPr>
            <p:txBody>
              <a:bodyPr/>
              <a:lstStyle/>
              <a:p>
                <a:endParaRPr lang="en-IL"/>
              </a:p>
            </p:txBody>
          </p:sp>
          <p:sp>
            <p:nvSpPr>
              <p:cNvPr id="13" name="TextBox 13"/>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rot="-10800000">
              <a:off x="286763" y="0"/>
              <a:ext cx="1182730" cy="1388968"/>
              <a:chOff x="0" y="0"/>
              <a:chExt cx="233626" cy="274364"/>
            </a:xfrm>
          </p:grpSpPr>
          <p:sp>
            <p:nvSpPr>
              <p:cNvPr id="15" name="Freeform 15"/>
              <p:cNvSpPr/>
              <p:nvPr/>
            </p:nvSpPr>
            <p:spPr>
              <a:xfrm>
                <a:off x="0" y="0"/>
                <a:ext cx="233626" cy="274364"/>
              </a:xfrm>
              <a:custGeom>
                <a:avLst/>
                <a:gdLst/>
                <a:ahLst/>
                <a:cxnLst/>
                <a:rect l="l" t="t" r="r" b="b"/>
                <a:pathLst>
                  <a:path w="233626" h="274364">
                    <a:moveTo>
                      <a:pt x="0" y="0"/>
                    </a:moveTo>
                    <a:lnTo>
                      <a:pt x="233626" y="0"/>
                    </a:lnTo>
                    <a:lnTo>
                      <a:pt x="233626" y="274364"/>
                    </a:lnTo>
                    <a:lnTo>
                      <a:pt x="0" y="274364"/>
                    </a:lnTo>
                    <a:close/>
                  </a:path>
                </a:pathLst>
              </a:custGeom>
              <a:solidFill>
                <a:srgbClr val="10117F"/>
              </a:solidFill>
            </p:spPr>
            <p:txBody>
              <a:bodyPr/>
              <a:lstStyle/>
              <a:p>
                <a:endParaRPr lang="en-IL"/>
              </a:p>
            </p:txBody>
          </p:sp>
          <p:sp>
            <p:nvSpPr>
              <p:cNvPr id="16" name="TextBox 16"/>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grpSp>
        <p:nvGrpSpPr>
          <p:cNvPr id="17" name="Group 17"/>
          <p:cNvGrpSpPr/>
          <p:nvPr/>
        </p:nvGrpSpPr>
        <p:grpSpPr>
          <a:xfrm>
            <a:off x="5505460" y="-723885"/>
            <a:ext cx="2597377" cy="1879167"/>
            <a:chOff x="0" y="0"/>
            <a:chExt cx="3463170" cy="2505556"/>
          </a:xfrm>
        </p:grpSpPr>
        <p:grpSp>
          <p:nvGrpSpPr>
            <p:cNvPr id="18" name="Group 18"/>
            <p:cNvGrpSpPr/>
            <p:nvPr/>
          </p:nvGrpSpPr>
          <p:grpSpPr>
            <a:xfrm rot="-10800000">
              <a:off x="1942877" y="1266653"/>
              <a:ext cx="1520293" cy="1238902"/>
              <a:chOff x="0" y="0"/>
              <a:chExt cx="300305" cy="244721"/>
            </a:xfrm>
          </p:grpSpPr>
          <p:sp>
            <p:nvSpPr>
              <p:cNvPr id="19" name="Freeform 19"/>
              <p:cNvSpPr/>
              <p:nvPr/>
            </p:nvSpPr>
            <p:spPr>
              <a:xfrm>
                <a:off x="0" y="0"/>
                <a:ext cx="300305" cy="244721"/>
              </a:xfrm>
              <a:custGeom>
                <a:avLst/>
                <a:gdLst/>
                <a:ahLst/>
                <a:cxnLst/>
                <a:rect l="l" t="t" r="r" b="b"/>
                <a:pathLst>
                  <a:path w="300305" h="244721">
                    <a:moveTo>
                      <a:pt x="0" y="0"/>
                    </a:moveTo>
                    <a:lnTo>
                      <a:pt x="300305" y="0"/>
                    </a:lnTo>
                    <a:lnTo>
                      <a:pt x="300305" y="244721"/>
                    </a:lnTo>
                    <a:lnTo>
                      <a:pt x="0" y="244721"/>
                    </a:lnTo>
                    <a:close/>
                  </a:path>
                </a:pathLst>
              </a:custGeom>
              <a:solidFill>
                <a:srgbClr val="FFC700"/>
              </a:solidFill>
            </p:spPr>
            <p:txBody>
              <a:bodyPr/>
              <a:lstStyle/>
              <a:p>
                <a:endParaRPr lang="en-IL"/>
              </a:p>
            </p:txBody>
          </p:sp>
          <p:sp>
            <p:nvSpPr>
              <p:cNvPr id="20" name="TextBox 20"/>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rot="-10800000">
              <a:off x="0" y="86617"/>
              <a:ext cx="1520293" cy="1799487"/>
              <a:chOff x="0" y="0"/>
              <a:chExt cx="300305" cy="355454"/>
            </a:xfrm>
          </p:grpSpPr>
          <p:sp>
            <p:nvSpPr>
              <p:cNvPr id="22" name="Freeform 22"/>
              <p:cNvSpPr/>
              <p:nvPr/>
            </p:nvSpPr>
            <p:spPr>
              <a:xfrm>
                <a:off x="0" y="0"/>
                <a:ext cx="300305" cy="355454"/>
              </a:xfrm>
              <a:custGeom>
                <a:avLst/>
                <a:gdLst/>
                <a:ahLst/>
                <a:cxnLst/>
                <a:rect l="l" t="t" r="r" b="b"/>
                <a:pathLst>
                  <a:path w="300305" h="355454">
                    <a:moveTo>
                      <a:pt x="0" y="0"/>
                    </a:moveTo>
                    <a:lnTo>
                      <a:pt x="300305" y="0"/>
                    </a:lnTo>
                    <a:lnTo>
                      <a:pt x="300305" y="355454"/>
                    </a:lnTo>
                    <a:lnTo>
                      <a:pt x="0" y="355454"/>
                    </a:lnTo>
                    <a:close/>
                  </a:path>
                </a:pathLst>
              </a:custGeom>
              <a:solidFill>
                <a:srgbClr val="109094"/>
              </a:solidFill>
            </p:spPr>
            <p:txBody>
              <a:bodyPr/>
              <a:lstStyle/>
              <a:p>
                <a:endParaRPr lang="en-IL"/>
              </a:p>
            </p:txBody>
          </p:sp>
          <p:sp>
            <p:nvSpPr>
              <p:cNvPr id="23" name="TextBox 23"/>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24" name="Group 24"/>
            <p:cNvGrpSpPr/>
            <p:nvPr/>
          </p:nvGrpSpPr>
          <p:grpSpPr>
            <a:xfrm rot="-10800000">
              <a:off x="1520293" y="0"/>
              <a:ext cx="1182730" cy="1388968"/>
              <a:chOff x="0" y="0"/>
              <a:chExt cx="233626" cy="274364"/>
            </a:xfrm>
          </p:grpSpPr>
          <p:sp>
            <p:nvSpPr>
              <p:cNvPr id="25" name="Freeform 25"/>
              <p:cNvSpPr/>
              <p:nvPr/>
            </p:nvSpPr>
            <p:spPr>
              <a:xfrm>
                <a:off x="0" y="0"/>
                <a:ext cx="233626" cy="274364"/>
              </a:xfrm>
              <a:custGeom>
                <a:avLst/>
                <a:gdLst/>
                <a:ahLst/>
                <a:cxnLst/>
                <a:rect l="l" t="t" r="r" b="b"/>
                <a:pathLst>
                  <a:path w="233626" h="274364">
                    <a:moveTo>
                      <a:pt x="0" y="0"/>
                    </a:moveTo>
                    <a:lnTo>
                      <a:pt x="233626" y="0"/>
                    </a:lnTo>
                    <a:lnTo>
                      <a:pt x="233626" y="274364"/>
                    </a:lnTo>
                    <a:lnTo>
                      <a:pt x="0" y="274364"/>
                    </a:lnTo>
                    <a:close/>
                  </a:path>
                </a:pathLst>
              </a:custGeom>
              <a:solidFill>
                <a:srgbClr val="10117F"/>
              </a:solidFill>
            </p:spPr>
            <p:txBody>
              <a:bodyPr/>
              <a:lstStyle/>
              <a:p>
                <a:endParaRPr lang="en-IL"/>
              </a:p>
            </p:txBody>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sp>
        <p:nvSpPr>
          <p:cNvPr id="27" name="Freeform 27"/>
          <p:cNvSpPr/>
          <p:nvPr/>
        </p:nvSpPr>
        <p:spPr>
          <a:xfrm>
            <a:off x="14036913" y="-23928"/>
            <a:ext cx="5080806" cy="5319313"/>
          </a:xfrm>
          <a:custGeom>
            <a:avLst/>
            <a:gdLst/>
            <a:ahLst/>
            <a:cxnLst/>
            <a:rect l="l" t="t" r="r" b="b"/>
            <a:pathLst>
              <a:path w="5080806" h="5319313">
                <a:moveTo>
                  <a:pt x="0" y="0"/>
                </a:moveTo>
                <a:lnTo>
                  <a:pt x="5080806" y="0"/>
                </a:lnTo>
                <a:lnTo>
                  <a:pt x="5080806" y="5319313"/>
                </a:lnTo>
                <a:lnTo>
                  <a:pt x="0" y="5319313"/>
                </a:lnTo>
                <a:lnTo>
                  <a:pt x="0" y="0"/>
                </a:lnTo>
                <a:close/>
              </a:path>
            </a:pathLst>
          </a:custGeom>
          <a:blipFill>
            <a:blip r:embed="rId7"/>
            <a:stretch>
              <a:fillRect l="-270" t="-42606" b="-27659"/>
            </a:stretch>
          </a:blipFill>
        </p:spPr>
        <p:txBody>
          <a:bodyPr/>
          <a:lstStyle/>
          <a:p>
            <a:endParaRPr lang="en-IL"/>
          </a:p>
        </p:txBody>
      </p:sp>
      <p:grpSp>
        <p:nvGrpSpPr>
          <p:cNvPr id="28" name="Group 28"/>
          <p:cNvGrpSpPr/>
          <p:nvPr/>
        </p:nvGrpSpPr>
        <p:grpSpPr>
          <a:xfrm>
            <a:off x="9183178" y="6245375"/>
            <a:ext cx="8076122" cy="1402288"/>
            <a:chOff x="0" y="0"/>
            <a:chExt cx="10768163" cy="1869717"/>
          </a:xfrm>
        </p:grpSpPr>
        <p:sp>
          <p:nvSpPr>
            <p:cNvPr id="29" name="Freeform 29"/>
            <p:cNvSpPr/>
            <p:nvPr/>
          </p:nvSpPr>
          <p:spPr>
            <a:xfrm>
              <a:off x="0" y="0"/>
              <a:ext cx="10768163" cy="1687212"/>
            </a:xfrm>
            <a:custGeom>
              <a:avLst/>
              <a:gdLst/>
              <a:ahLst/>
              <a:cxnLst/>
              <a:rect l="l" t="t" r="r" b="b"/>
              <a:pathLst>
                <a:path w="10768163" h="1687212">
                  <a:moveTo>
                    <a:pt x="0" y="0"/>
                  </a:moveTo>
                  <a:lnTo>
                    <a:pt x="10768163" y="0"/>
                  </a:lnTo>
                  <a:lnTo>
                    <a:pt x="10768163" y="1687212"/>
                  </a:lnTo>
                  <a:lnTo>
                    <a:pt x="0" y="1687212"/>
                  </a:lnTo>
                  <a:lnTo>
                    <a:pt x="0" y="0"/>
                  </a:lnTo>
                  <a:close/>
                </a:path>
              </a:pathLst>
            </a:custGeom>
            <a:blipFill>
              <a:blip r:embed="rId8"/>
              <a:stretch>
                <a:fillRect/>
              </a:stretch>
            </a:blipFill>
          </p:spPr>
          <p:txBody>
            <a:bodyPr/>
            <a:lstStyle/>
            <a:p>
              <a:endParaRPr lang="en-IL"/>
            </a:p>
          </p:txBody>
        </p:sp>
        <p:sp>
          <p:nvSpPr>
            <p:cNvPr id="30" name="TextBox 30"/>
            <p:cNvSpPr txBox="1"/>
            <p:nvPr/>
          </p:nvSpPr>
          <p:spPr>
            <a:xfrm>
              <a:off x="2211461" y="1457082"/>
              <a:ext cx="4314708" cy="412634"/>
            </a:xfrm>
            <a:prstGeom prst="rect">
              <a:avLst/>
            </a:prstGeom>
          </p:spPr>
          <p:txBody>
            <a:bodyPr lIns="0" tIns="0" rIns="0" bIns="0" rtlCol="0" anchor="t">
              <a:spAutoFit/>
            </a:bodyPr>
            <a:lstStyle/>
            <a:p>
              <a:pPr>
                <a:lnSpc>
                  <a:spcPts val="2549"/>
                </a:lnSpc>
                <a:spcBef>
                  <a:spcPct val="0"/>
                </a:spcBef>
              </a:pPr>
              <a:r>
                <a:rPr lang="en-US" sz="1821">
                  <a:solidFill>
                    <a:srgbClr val="0D0D0D"/>
                  </a:solidFill>
                  <a:latin typeface="Asakim"/>
                </a:rPr>
                <a:t>safer. faster. smarter.</a:t>
              </a:r>
            </a:p>
          </p:txBody>
        </p:sp>
      </p:grpSp>
      <p:sp>
        <p:nvSpPr>
          <p:cNvPr id="31" name="TextBox 31"/>
          <p:cNvSpPr txBox="1"/>
          <p:nvPr/>
        </p:nvSpPr>
        <p:spPr>
          <a:xfrm>
            <a:off x="7089204" y="8060987"/>
            <a:ext cx="10170096" cy="1608641"/>
          </a:xfrm>
          <a:prstGeom prst="rect">
            <a:avLst/>
          </a:prstGeom>
        </p:spPr>
        <p:txBody>
          <a:bodyPr lIns="0" tIns="0" rIns="0" bIns="0" rtlCol="0" anchor="t">
            <a:spAutoFit/>
          </a:bodyPr>
          <a:lstStyle/>
          <a:p>
            <a:pPr>
              <a:lnSpc>
                <a:spcPts val="13184"/>
              </a:lnSpc>
              <a:spcBef>
                <a:spcPct val="0"/>
              </a:spcBef>
            </a:pPr>
            <a:r>
              <a:rPr lang="en-US" sz="9417">
                <a:solidFill>
                  <a:srgbClr val="000000"/>
                </a:solidFill>
                <a:cs typeface="Rubik Bold"/>
              </a:rPr>
              <a:t>תודה על ההקשבה!</a:t>
            </a:r>
          </a:p>
        </p:txBody>
      </p:sp>
      <p:grpSp>
        <p:nvGrpSpPr>
          <p:cNvPr id="32" name="Group 32"/>
          <p:cNvGrpSpPr/>
          <p:nvPr/>
        </p:nvGrpSpPr>
        <p:grpSpPr>
          <a:xfrm>
            <a:off x="17540739" y="8434932"/>
            <a:ext cx="1634130" cy="2646686"/>
            <a:chOff x="0" y="0"/>
            <a:chExt cx="2178840" cy="3528915"/>
          </a:xfrm>
        </p:grpSpPr>
        <p:grpSp>
          <p:nvGrpSpPr>
            <p:cNvPr id="33" name="Group 33"/>
            <p:cNvGrpSpPr/>
            <p:nvPr/>
          </p:nvGrpSpPr>
          <p:grpSpPr>
            <a:xfrm rot="-10800000">
              <a:off x="0" y="1729428"/>
              <a:ext cx="1520293" cy="1799487"/>
              <a:chOff x="0" y="0"/>
              <a:chExt cx="300305" cy="355454"/>
            </a:xfrm>
          </p:grpSpPr>
          <p:sp>
            <p:nvSpPr>
              <p:cNvPr id="34" name="Freeform 34"/>
              <p:cNvSpPr/>
              <p:nvPr/>
            </p:nvSpPr>
            <p:spPr>
              <a:xfrm>
                <a:off x="0" y="0"/>
                <a:ext cx="300305" cy="355454"/>
              </a:xfrm>
              <a:custGeom>
                <a:avLst/>
                <a:gdLst/>
                <a:ahLst/>
                <a:cxnLst/>
                <a:rect l="l" t="t" r="r" b="b"/>
                <a:pathLst>
                  <a:path w="300305" h="355454">
                    <a:moveTo>
                      <a:pt x="0" y="0"/>
                    </a:moveTo>
                    <a:lnTo>
                      <a:pt x="300305" y="0"/>
                    </a:lnTo>
                    <a:lnTo>
                      <a:pt x="300305" y="355454"/>
                    </a:lnTo>
                    <a:lnTo>
                      <a:pt x="0" y="355454"/>
                    </a:lnTo>
                    <a:close/>
                  </a:path>
                </a:pathLst>
              </a:custGeom>
              <a:solidFill>
                <a:srgbClr val="109094"/>
              </a:solidFill>
            </p:spPr>
            <p:txBody>
              <a:bodyPr/>
              <a:lstStyle/>
              <a:p>
                <a:endParaRPr lang="en-IL"/>
              </a:p>
            </p:txBody>
          </p:sp>
          <p:sp>
            <p:nvSpPr>
              <p:cNvPr id="35" name="TextBox 35"/>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36" name="Group 36"/>
            <p:cNvGrpSpPr/>
            <p:nvPr/>
          </p:nvGrpSpPr>
          <p:grpSpPr>
            <a:xfrm rot="-10800000">
              <a:off x="785547" y="0"/>
              <a:ext cx="1182730" cy="1388968"/>
              <a:chOff x="0" y="0"/>
              <a:chExt cx="233626" cy="274364"/>
            </a:xfrm>
          </p:grpSpPr>
          <p:sp>
            <p:nvSpPr>
              <p:cNvPr id="37" name="Freeform 37"/>
              <p:cNvSpPr/>
              <p:nvPr/>
            </p:nvSpPr>
            <p:spPr>
              <a:xfrm>
                <a:off x="0" y="0"/>
                <a:ext cx="233626" cy="274364"/>
              </a:xfrm>
              <a:custGeom>
                <a:avLst/>
                <a:gdLst/>
                <a:ahLst/>
                <a:cxnLst/>
                <a:rect l="l" t="t" r="r" b="b"/>
                <a:pathLst>
                  <a:path w="233626" h="274364">
                    <a:moveTo>
                      <a:pt x="0" y="0"/>
                    </a:moveTo>
                    <a:lnTo>
                      <a:pt x="233626" y="0"/>
                    </a:lnTo>
                    <a:lnTo>
                      <a:pt x="233626" y="274364"/>
                    </a:lnTo>
                    <a:lnTo>
                      <a:pt x="0" y="274364"/>
                    </a:lnTo>
                    <a:close/>
                  </a:path>
                </a:pathLst>
              </a:custGeom>
              <a:solidFill>
                <a:srgbClr val="10117F"/>
              </a:solidFill>
            </p:spPr>
            <p:txBody>
              <a:bodyPr/>
              <a:lstStyle/>
              <a:p>
                <a:endParaRPr lang="en-IL"/>
              </a:p>
            </p:txBody>
          </p:sp>
          <p:sp>
            <p:nvSpPr>
              <p:cNvPr id="38" name="TextBox 38"/>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39" name="Group 39"/>
            <p:cNvGrpSpPr/>
            <p:nvPr/>
          </p:nvGrpSpPr>
          <p:grpSpPr>
            <a:xfrm rot="-10800000">
              <a:off x="658547" y="1084576"/>
              <a:ext cx="1520293" cy="1238902"/>
              <a:chOff x="0" y="0"/>
              <a:chExt cx="300305" cy="244721"/>
            </a:xfrm>
          </p:grpSpPr>
          <p:sp>
            <p:nvSpPr>
              <p:cNvPr id="40" name="Freeform 40"/>
              <p:cNvSpPr/>
              <p:nvPr/>
            </p:nvSpPr>
            <p:spPr>
              <a:xfrm>
                <a:off x="0" y="0"/>
                <a:ext cx="300305" cy="244721"/>
              </a:xfrm>
              <a:custGeom>
                <a:avLst/>
                <a:gdLst/>
                <a:ahLst/>
                <a:cxnLst/>
                <a:rect l="l" t="t" r="r" b="b"/>
                <a:pathLst>
                  <a:path w="300305" h="244721">
                    <a:moveTo>
                      <a:pt x="0" y="0"/>
                    </a:moveTo>
                    <a:lnTo>
                      <a:pt x="300305" y="0"/>
                    </a:lnTo>
                    <a:lnTo>
                      <a:pt x="300305" y="244721"/>
                    </a:lnTo>
                    <a:lnTo>
                      <a:pt x="0" y="244721"/>
                    </a:lnTo>
                    <a:close/>
                  </a:path>
                </a:pathLst>
              </a:custGeom>
              <a:solidFill>
                <a:srgbClr val="FFC700"/>
              </a:solidFill>
            </p:spPr>
            <p:txBody>
              <a:bodyPr/>
              <a:lstStyle/>
              <a:p>
                <a:endParaRPr lang="en-IL"/>
              </a:p>
            </p:txBody>
          </p:sp>
          <p:sp>
            <p:nvSpPr>
              <p:cNvPr id="41" name="TextBox 41"/>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8000"/>
          </a:blip>
          <a:srcRect t="15651"/>
          <a:stretch>
            <a:fillRect/>
          </a:stretch>
        </p:blipFill>
        <p:spPr>
          <a:xfrm flipV="1">
            <a:off x="0" y="38100"/>
            <a:ext cx="18288000" cy="10287000"/>
          </a:xfrm>
          <a:prstGeom prst="rect">
            <a:avLst/>
          </a:prstGeom>
        </p:spPr>
      </p:pic>
      <p:grpSp>
        <p:nvGrpSpPr>
          <p:cNvPr id="3" name="Group 3"/>
          <p:cNvGrpSpPr/>
          <p:nvPr/>
        </p:nvGrpSpPr>
        <p:grpSpPr>
          <a:xfrm>
            <a:off x="562315" y="4556372"/>
            <a:ext cx="2451772" cy="1885664"/>
            <a:chOff x="0" y="0"/>
            <a:chExt cx="3269030" cy="2514218"/>
          </a:xfrm>
        </p:grpSpPr>
        <p:pic>
          <p:nvPicPr>
            <p:cNvPr id="4" name="Picture 4"/>
            <p:cNvPicPr>
              <a:picLocks noChangeAspect="1"/>
            </p:cNvPicPr>
            <p:nvPr/>
          </p:nvPicPr>
          <p:blipFill>
            <a:blip r:embed="rId3"/>
            <a:srcRect l="24665" r="24665"/>
            <a:stretch>
              <a:fillRect/>
            </a:stretch>
          </p:blipFill>
          <p:spPr>
            <a:xfrm flipH="1">
              <a:off x="0" y="0"/>
              <a:ext cx="3269030" cy="2514218"/>
            </a:xfrm>
            <a:prstGeom prst="rect">
              <a:avLst/>
            </a:prstGeom>
          </p:spPr>
        </p:pic>
      </p:grpSp>
      <p:grpSp>
        <p:nvGrpSpPr>
          <p:cNvPr id="5" name="Group 5"/>
          <p:cNvGrpSpPr/>
          <p:nvPr/>
        </p:nvGrpSpPr>
        <p:grpSpPr>
          <a:xfrm>
            <a:off x="4981135" y="3654588"/>
            <a:ext cx="2451772" cy="2787448"/>
            <a:chOff x="0" y="0"/>
            <a:chExt cx="3269030" cy="3716597"/>
          </a:xfrm>
        </p:grpSpPr>
        <p:pic>
          <p:nvPicPr>
            <p:cNvPr id="6" name="Picture 6"/>
            <p:cNvPicPr>
              <a:picLocks noChangeAspect="1"/>
            </p:cNvPicPr>
            <p:nvPr/>
          </p:nvPicPr>
          <p:blipFill>
            <a:blip r:embed="rId4"/>
            <a:srcRect t="4534" b="4534"/>
            <a:stretch>
              <a:fillRect/>
            </a:stretch>
          </p:blipFill>
          <p:spPr>
            <a:xfrm>
              <a:off x="0" y="0"/>
              <a:ext cx="3269030" cy="3716597"/>
            </a:xfrm>
            <a:prstGeom prst="rect">
              <a:avLst/>
            </a:prstGeom>
          </p:spPr>
        </p:pic>
      </p:grpSp>
      <p:grpSp>
        <p:nvGrpSpPr>
          <p:cNvPr id="7" name="Group 7"/>
          <p:cNvGrpSpPr/>
          <p:nvPr/>
        </p:nvGrpSpPr>
        <p:grpSpPr>
          <a:xfrm>
            <a:off x="562315" y="3654588"/>
            <a:ext cx="2358843" cy="3020051"/>
            <a:chOff x="0" y="0"/>
            <a:chExt cx="3145124" cy="4026734"/>
          </a:xfrm>
        </p:grpSpPr>
        <p:pic>
          <p:nvPicPr>
            <p:cNvPr id="8" name="Picture 8"/>
            <p:cNvPicPr>
              <a:picLocks noChangeAspect="1"/>
            </p:cNvPicPr>
            <p:nvPr/>
          </p:nvPicPr>
          <p:blipFill>
            <a:blip r:embed="rId5"/>
            <a:srcRect l="7463" r="7463"/>
            <a:stretch>
              <a:fillRect/>
            </a:stretch>
          </p:blipFill>
          <p:spPr>
            <a:xfrm>
              <a:off x="0" y="0"/>
              <a:ext cx="3145124" cy="4026734"/>
            </a:xfrm>
            <a:prstGeom prst="rect">
              <a:avLst/>
            </a:prstGeom>
          </p:spPr>
        </p:pic>
      </p:grpSp>
      <p:grpSp>
        <p:nvGrpSpPr>
          <p:cNvPr id="9" name="Group 9"/>
          <p:cNvGrpSpPr/>
          <p:nvPr/>
        </p:nvGrpSpPr>
        <p:grpSpPr>
          <a:xfrm>
            <a:off x="9428300" y="3654588"/>
            <a:ext cx="2358843" cy="2787448"/>
            <a:chOff x="0" y="0"/>
            <a:chExt cx="3145124" cy="3716597"/>
          </a:xfrm>
        </p:grpSpPr>
        <p:pic>
          <p:nvPicPr>
            <p:cNvPr id="10" name="Picture 10"/>
            <p:cNvPicPr>
              <a:picLocks noChangeAspect="1"/>
            </p:cNvPicPr>
            <p:nvPr/>
          </p:nvPicPr>
          <p:blipFill>
            <a:blip r:embed="rId6"/>
            <a:srcRect l="9464" r="5912"/>
            <a:stretch>
              <a:fillRect/>
            </a:stretch>
          </p:blipFill>
          <p:spPr>
            <a:xfrm>
              <a:off x="0" y="0"/>
              <a:ext cx="3145124" cy="3716597"/>
            </a:xfrm>
            <a:prstGeom prst="rect">
              <a:avLst/>
            </a:prstGeom>
          </p:spPr>
        </p:pic>
      </p:grpSp>
      <p:grpSp>
        <p:nvGrpSpPr>
          <p:cNvPr id="11" name="Group 11"/>
          <p:cNvGrpSpPr/>
          <p:nvPr/>
        </p:nvGrpSpPr>
        <p:grpSpPr>
          <a:xfrm>
            <a:off x="13699917" y="3654588"/>
            <a:ext cx="2358843" cy="2832852"/>
            <a:chOff x="0" y="0"/>
            <a:chExt cx="3145124" cy="3777135"/>
          </a:xfrm>
        </p:grpSpPr>
        <p:pic>
          <p:nvPicPr>
            <p:cNvPr id="12" name="Picture 12"/>
            <p:cNvPicPr>
              <a:picLocks noChangeAspect="1"/>
            </p:cNvPicPr>
            <p:nvPr/>
          </p:nvPicPr>
          <p:blipFill>
            <a:blip r:embed="rId7"/>
            <a:srcRect l="8366" r="8366"/>
            <a:stretch>
              <a:fillRect/>
            </a:stretch>
          </p:blipFill>
          <p:spPr>
            <a:xfrm>
              <a:off x="0" y="0"/>
              <a:ext cx="3145124" cy="3777135"/>
            </a:xfrm>
            <a:prstGeom prst="rect">
              <a:avLst/>
            </a:prstGeom>
          </p:spPr>
        </p:pic>
      </p:grpSp>
      <p:grpSp>
        <p:nvGrpSpPr>
          <p:cNvPr id="13" name="Group 13"/>
          <p:cNvGrpSpPr/>
          <p:nvPr/>
        </p:nvGrpSpPr>
        <p:grpSpPr>
          <a:xfrm>
            <a:off x="2694863" y="5677132"/>
            <a:ext cx="847772" cy="810307"/>
            <a:chOff x="0" y="0"/>
            <a:chExt cx="261590" cy="250030"/>
          </a:xfrm>
        </p:grpSpPr>
        <p:sp>
          <p:nvSpPr>
            <p:cNvPr id="14" name="Freeform 14"/>
            <p:cNvSpPr/>
            <p:nvPr/>
          </p:nvSpPr>
          <p:spPr>
            <a:xfrm>
              <a:off x="0" y="0"/>
              <a:ext cx="261590" cy="250030"/>
            </a:xfrm>
            <a:custGeom>
              <a:avLst/>
              <a:gdLst/>
              <a:ahLst/>
              <a:cxnLst/>
              <a:rect l="l" t="t" r="r" b="b"/>
              <a:pathLst>
                <a:path w="261590" h="250030">
                  <a:moveTo>
                    <a:pt x="0" y="0"/>
                  </a:moveTo>
                  <a:lnTo>
                    <a:pt x="261590" y="0"/>
                  </a:lnTo>
                  <a:lnTo>
                    <a:pt x="261590" y="250030"/>
                  </a:lnTo>
                  <a:lnTo>
                    <a:pt x="0" y="250030"/>
                  </a:lnTo>
                  <a:close/>
                </a:path>
              </a:pathLst>
            </a:custGeom>
            <a:solidFill>
              <a:srgbClr val="004AAD"/>
            </a:solidFill>
          </p:spPr>
          <p:txBody>
            <a:bodyPr/>
            <a:lstStyle/>
            <a:p>
              <a:endParaRPr lang="en-IL"/>
            </a:p>
          </p:txBody>
        </p:sp>
        <p:sp>
          <p:nvSpPr>
            <p:cNvPr id="15" name="TextBox 15"/>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7113682" y="5677132"/>
            <a:ext cx="847772" cy="810307"/>
            <a:chOff x="0" y="0"/>
            <a:chExt cx="261590" cy="250030"/>
          </a:xfrm>
        </p:grpSpPr>
        <p:sp>
          <p:nvSpPr>
            <p:cNvPr id="17" name="Freeform 17"/>
            <p:cNvSpPr/>
            <p:nvPr/>
          </p:nvSpPr>
          <p:spPr>
            <a:xfrm>
              <a:off x="0" y="0"/>
              <a:ext cx="261590" cy="250030"/>
            </a:xfrm>
            <a:custGeom>
              <a:avLst/>
              <a:gdLst/>
              <a:ahLst/>
              <a:cxnLst/>
              <a:rect l="l" t="t" r="r" b="b"/>
              <a:pathLst>
                <a:path w="261590" h="250030">
                  <a:moveTo>
                    <a:pt x="0" y="0"/>
                  </a:moveTo>
                  <a:lnTo>
                    <a:pt x="261590" y="0"/>
                  </a:lnTo>
                  <a:lnTo>
                    <a:pt x="261590" y="250030"/>
                  </a:lnTo>
                  <a:lnTo>
                    <a:pt x="0" y="250030"/>
                  </a:lnTo>
                  <a:close/>
                </a:path>
              </a:pathLst>
            </a:custGeom>
            <a:solidFill>
              <a:srgbClr val="004AAD"/>
            </a:solidFill>
          </p:spPr>
          <p:txBody>
            <a:bodyPr/>
            <a:lstStyle/>
            <a:p>
              <a:endParaRPr lang="en-IL"/>
            </a:p>
          </p:txBody>
        </p:sp>
        <p:sp>
          <p:nvSpPr>
            <p:cNvPr id="18" name="TextBox 18"/>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p:cNvGrpSpPr/>
          <p:nvPr/>
        </p:nvGrpSpPr>
        <p:grpSpPr>
          <a:xfrm>
            <a:off x="11560848" y="5677132"/>
            <a:ext cx="847772" cy="810307"/>
            <a:chOff x="0" y="0"/>
            <a:chExt cx="261590" cy="250030"/>
          </a:xfrm>
        </p:grpSpPr>
        <p:sp>
          <p:nvSpPr>
            <p:cNvPr id="20" name="Freeform 20"/>
            <p:cNvSpPr/>
            <p:nvPr/>
          </p:nvSpPr>
          <p:spPr>
            <a:xfrm>
              <a:off x="0" y="0"/>
              <a:ext cx="261590" cy="250030"/>
            </a:xfrm>
            <a:custGeom>
              <a:avLst/>
              <a:gdLst/>
              <a:ahLst/>
              <a:cxnLst/>
              <a:rect l="l" t="t" r="r" b="b"/>
              <a:pathLst>
                <a:path w="261590" h="250030">
                  <a:moveTo>
                    <a:pt x="0" y="0"/>
                  </a:moveTo>
                  <a:lnTo>
                    <a:pt x="261590" y="0"/>
                  </a:lnTo>
                  <a:lnTo>
                    <a:pt x="261590" y="250030"/>
                  </a:lnTo>
                  <a:lnTo>
                    <a:pt x="0" y="250030"/>
                  </a:lnTo>
                  <a:close/>
                </a:path>
              </a:pathLst>
            </a:custGeom>
            <a:solidFill>
              <a:srgbClr val="004AAD"/>
            </a:solidFill>
          </p:spPr>
          <p:txBody>
            <a:bodyPr/>
            <a:lstStyle/>
            <a:p>
              <a:endParaRPr lang="en-IL"/>
            </a:p>
          </p:txBody>
        </p:sp>
        <p:sp>
          <p:nvSpPr>
            <p:cNvPr id="21" name="TextBox 21"/>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22"/>
          <p:cNvGrpSpPr/>
          <p:nvPr/>
        </p:nvGrpSpPr>
        <p:grpSpPr>
          <a:xfrm>
            <a:off x="3248830" y="4907058"/>
            <a:ext cx="653645" cy="997300"/>
            <a:chOff x="0" y="0"/>
            <a:chExt cx="201690" cy="307729"/>
          </a:xfrm>
        </p:grpSpPr>
        <p:sp>
          <p:nvSpPr>
            <p:cNvPr id="23" name="Freeform 23"/>
            <p:cNvSpPr/>
            <p:nvPr/>
          </p:nvSpPr>
          <p:spPr>
            <a:xfrm>
              <a:off x="0" y="0"/>
              <a:ext cx="201690" cy="307729"/>
            </a:xfrm>
            <a:custGeom>
              <a:avLst/>
              <a:gdLst/>
              <a:ahLst/>
              <a:cxnLst/>
              <a:rect l="l" t="t" r="r" b="b"/>
              <a:pathLst>
                <a:path w="201690" h="307729">
                  <a:moveTo>
                    <a:pt x="0" y="0"/>
                  </a:moveTo>
                  <a:lnTo>
                    <a:pt x="201690" y="0"/>
                  </a:lnTo>
                  <a:lnTo>
                    <a:pt x="201690" y="307729"/>
                  </a:lnTo>
                  <a:lnTo>
                    <a:pt x="0" y="307729"/>
                  </a:lnTo>
                  <a:close/>
                </a:path>
              </a:pathLst>
            </a:custGeom>
            <a:solidFill>
              <a:srgbClr val="109094"/>
            </a:solidFill>
          </p:spPr>
          <p:txBody>
            <a:bodyPr/>
            <a:lstStyle/>
            <a:p>
              <a:endParaRPr lang="en-IL"/>
            </a:p>
          </p:txBody>
        </p:sp>
        <p:sp>
          <p:nvSpPr>
            <p:cNvPr id="24" name="TextBox 24"/>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25" name="Group 25"/>
          <p:cNvGrpSpPr/>
          <p:nvPr/>
        </p:nvGrpSpPr>
        <p:grpSpPr>
          <a:xfrm>
            <a:off x="7667650" y="4907058"/>
            <a:ext cx="653645" cy="997300"/>
            <a:chOff x="0" y="0"/>
            <a:chExt cx="201690" cy="307729"/>
          </a:xfrm>
        </p:grpSpPr>
        <p:sp>
          <p:nvSpPr>
            <p:cNvPr id="26" name="Freeform 26"/>
            <p:cNvSpPr/>
            <p:nvPr/>
          </p:nvSpPr>
          <p:spPr>
            <a:xfrm>
              <a:off x="0" y="0"/>
              <a:ext cx="201690" cy="307729"/>
            </a:xfrm>
            <a:custGeom>
              <a:avLst/>
              <a:gdLst/>
              <a:ahLst/>
              <a:cxnLst/>
              <a:rect l="l" t="t" r="r" b="b"/>
              <a:pathLst>
                <a:path w="201690" h="307729">
                  <a:moveTo>
                    <a:pt x="0" y="0"/>
                  </a:moveTo>
                  <a:lnTo>
                    <a:pt x="201690" y="0"/>
                  </a:lnTo>
                  <a:lnTo>
                    <a:pt x="201690" y="307729"/>
                  </a:lnTo>
                  <a:lnTo>
                    <a:pt x="0" y="307729"/>
                  </a:lnTo>
                  <a:close/>
                </a:path>
              </a:pathLst>
            </a:custGeom>
            <a:solidFill>
              <a:srgbClr val="109094"/>
            </a:solidFill>
          </p:spPr>
          <p:txBody>
            <a:bodyPr/>
            <a:lstStyle/>
            <a:p>
              <a:endParaRPr lang="en-IL"/>
            </a:p>
          </p:txBody>
        </p:sp>
        <p:sp>
          <p:nvSpPr>
            <p:cNvPr id="27" name="TextBox 27"/>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28" name="Group 28"/>
          <p:cNvGrpSpPr/>
          <p:nvPr/>
        </p:nvGrpSpPr>
        <p:grpSpPr>
          <a:xfrm>
            <a:off x="12114815" y="4907058"/>
            <a:ext cx="653645" cy="997300"/>
            <a:chOff x="0" y="0"/>
            <a:chExt cx="201690" cy="307729"/>
          </a:xfrm>
        </p:grpSpPr>
        <p:sp>
          <p:nvSpPr>
            <p:cNvPr id="29" name="Freeform 29"/>
            <p:cNvSpPr/>
            <p:nvPr/>
          </p:nvSpPr>
          <p:spPr>
            <a:xfrm>
              <a:off x="0" y="0"/>
              <a:ext cx="201690" cy="307729"/>
            </a:xfrm>
            <a:custGeom>
              <a:avLst/>
              <a:gdLst/>
              <a:ahLst/>
              <a:cxnLst/>
              <a:rect l="l" t="t" r="r" b="b"/>
              <a:pathLst>
                <a:path w="201690" h="307729">
                  <a:moveTo>
                    <a:pt x="0" y="0"/>
                  </a:moveTo>
                  <a:lnTo>
                    <a:pt x="201690" y="0"/>
                  </a:lnTo>
                  <a:lnTo>
                    <a:pt x="201690" y="307729"/>
                  </a:lnTo>
                  <a:lnTo>
                    <a:pt x="0" y="307729"/>
                  </a:lnTo>
                  <a:close/>
                </a:path>
              </a:pathLst>
            </a:custGeom>
            <a:solidFill>
              <a:srgbClr val="109094"/>
            </a:solidFill>
          </p:spPr>
          <p:txBody>
            <a:bodyPr/>
            <a:lstStyle/>
            <a:p>
              <a:endParaRPr lang="en-IL"/>
            </a:p>
          </p:txBody>
        </p:sp>
        <p:sp>
          <p:nvSpPr>
            <p:cNvPr id="30" name="TextBox 30"/>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31" name="Group 31"/>
          <p:cNvGrpSpPr/>
          <p:nvPr/>
        </p:nvGrpSpPr>
        <p:grpSpPr>
          <a:xfrm>
            <a:off x="2921159" y="4709863"/>
            <a:ext cx="523955" cy="518041"/>
            <a:chOff x="0" y="0"/>
            <a:chExt cx="161673" cy="159848"/>
          </a:xfrm>
        </p:grpSpPr>
        <p:sp>
          <p:nvSpPr>
            <p:cNvPr id="32" name="Freeform 32"/>
            <p:cNvSpPr/>
            <p:nvPr/>
          </p:nvSpPr>
          <p:spPr>
            <a:xfrm>
              <a:off x="0" y="0"/>
              <a:ext cx="161673" cy="159848"/>
            </a:xfrm>
            <a:custGeom>
              <a:avLst/>
              <a:gdLst/>
              <a:ahLst/>
              <a:cxnLst/>
              <a:rect l="l" t="t" r="r" b="b"/>
              <a:pathLst>
                <a:path w="161673" h="159848">
                  <a:moveTo>
                    <a:pt x="0" y="0"/>
                  </a:moveTo>
                  <a:lnTo>
                    <a:pt x="161673" y="0"/>
                  </a:lnTo>
                  <a:lnTo>
                    <a:pt x="161673" y="159848"/>
                  </a:lnTo>
                  <a:lnTo>
                    <a:pt x="0" y="159848"/>
                  </a:lnTo>
                  <a:close/>
                </a:path>
              </a:pathLst>
            </a:custGeom>
            <a:solidFill>
              <a:srgbClr val="10117F"/>
            </a:solidFill>
          </p:spPr>
          <p:txBody>
            <a:bodyPr/>
            <a:lstStyle/>
            <a:p>
              <a:endParaRPr lang="en-IL"/>
            </a:p>
          </p:txBody>
        </p:sp>
        <p:sp>
          <p:nvSpPr>
            <p:cNvPr id="33" name="TextBox 33"/>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34" name="Group 34"/>
          <p:cNvGrpSpPr/>
          <p:nvPr/>
        </p:nvGrpSpPr>
        <p:grpSpPr>
          <a:xfrm>
            <a:off x="7339978" y="4709863"/>
            <a:ext cx="523955" cy="518041"/>
            <a:chOff x="0" y="0"/>
            <a:chExt cx="161673" cy="159848"/>
          </a:xfrm>
        </p:grpSpPr>
        <p:sp>
          <p:nvSpPr>
            <p:cNvPr id="35" name="Freeform 35"/>
            <p:cNvSpPr/>
            <p:nvPr/>
          </p:nvSpPr>
          <p:spPr>
            <a:xfrm>
              <a:off x="0" y="0"/>
              <a:ext cx="161673" cy="159848"/>
            </a:xfrm>
            <a:custGeom>
              <a:avLst/>
              <a:gdLst/>
              <a:ahLst/>
              <a:cxnLst/>
              <a:rect l="l" t="t" r="r" b="b"/>
              <a:pathLst>
                <a:path w="161673" h="159848">
                  <a:moveTo>
                    <a:pt x="0" y="0"/>
                  </a:moveTo>
                  <a:lnTo>
                    <a:pt x="161673" y="0"/>
                  </a:lnTo>
                  <a:lnTo>
                    <a:pt x="161673" y="159848"/>
                  </a:lnTo>
                  <a:lnTo>
                    <a:pt x="0" y="159848"/>
                  </a:lnTo>
                  <a:close/>
                </a:path>
              </a:pathLst>
            </a:custGeom>
            <a:solidFill>
              <a:srgbClr val="10117F"/>
            </a:solidFill>
          </p:spPr>
          <p:txBody>
            <a:bodyPr/>
            <a:lstStyle/>
            <a:p>
              <a:endParaRPr lang="en-IL"/>
            </a:p>
          </p:txBody>
        </p:sp>
        <p:sp>
          <p:nvSpPr>
            <p:cNvPr id="36" name="TextBox 36"/>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37" name="Group 37"/>
          <p:cNvGrpSpPr/>
          <p:nvPr/>
        </p:nvGrpSpPr>
        <p:grpSpPr>
          <a:xfrm>
            <a:off x="11787143" y="4709863"/>
            <a:ext cx="523955" cy="518041"/>
            <a:chOff x="0" y="0"/>
            <a:chExt cx="161673" cy="159848"/>
          </a:xfrm>
        </p:grpSpPr>
        <p:sp>
          <p:nvSpPr>
            <p:cNvPr id="38" name="Freeform 38"/>
            <p:cNvSpPr/>
            <p:nvPr/>
          </p:nvSpPr>
          <p:spPr>
            <a:xfrm>
              <a:off x="0" y="0"/>
              <a:ext cx="161673" cy="159848"/>
            </a:xfrm>
            <a:custGeom>
              <a:avLst/>
              <a:gdLst/>
              <a:ahLst/>
              <a:cxnLst/>
              <a:rect l="l" t="t" r="r" b="b"/>
              <a:pathLst>
                <a:path w="161673" h="159848">
                  <a:moveTo>
                    <a:pt x="0" y="0"/>
                  </a:moveTo>
                  <a:lnTo>
                    <a:pt x="161673" y="0"/>
                  </a:lnTo>
                  <a:lnTo>
                    <a:pt x="161673" y="159848"/>
                  </a:lnTo>
                  <a:lnTo>
                    <a:pt x="0" y="159848"/>
                  </a:lnTo>
                  <a:close/>
                </a:path>
              </a:pathLst>
            </a:custGeom>
            <a:solidFill>
              <a:srgbClr val="10117F"/>
            </a:solidFill>
          </p:spPr>
          <p:txBody>
            <a:bodyPr/>
            <a:lstStyle/>
            <a:p>
              <a:endParaRPr lang="en-IL"/>
            </a:p>
          </p:txBody>
        </p:sp>
        <p:sp>
          <p:nvSpPr>
            <p:cNvPr id="39" name="TextBox 39"/>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40" name="Group 40"/>
          <p:cNvGrpSpPr/>
          <p:nvPr/>
        </p:nvGrpSpPr>
        <p:grpSpPr>
          <a:xfrm>
            <a:off x="3739361" y="5564245"/>
            <a:ext cx="523955" cy="518041"/>
            <a:chOff x="0" y="0"/>
            <a:chExt cx="161673" cy="159848"/>
          </a:xfrm>
        </p:grpSpPr>
        <p:sp>
          <p:nvSpPr>
            <p:cNvPr id="41" name="Freeform 41"/>
            <p:cNvSpPr/>
            <p:nvPr/>
          </p:nvSpPr>
          <p:spPr>
            <a:xfrm>
              <a:off x="0" y="0"/>
              <a:ext cx="161673" cy="159848"/>
            </a:xfrm>
            <a:custGeom>
              <a:avLst/>
              <a:gdLst/>
              <a:ahLst/>
              <a:cxnLst/>
              <a:rect l="l" t="t" r="r" b="b"/>
              <a:pathLst>
                <a:path w="161673" h="159848">
                  <a:moveTo>
                    <a:pt x="0" y="0"/>
                  </a:moveTo>
                  <a:lnTo>
                    <a:pt x="161673" y="0"/>
                  </a:lnTo>
                  <a:lnTo>
                    <a:pt x="161673" y="159848"/>
                  </a:lnTo>
                  <a:lnTo>
                    <a:pt x="0" y="159848"/>
                  </a:lnTo>
                  <a:close/>
                </a:path>
              </a:pathLst>
            </a:custGeom>
            <a:solidFill>
              <a:srgbClr val="004AAD"/>
            </a:solidFill>
          </p:spPr>
          <p:txBody>
            <a:bodyPr/>
            <a:lstStyle/>
            <a:p>
              <a:endParaRPr lang="en-IL"/>
            </a:p>
          </p:txBody>
        </p:sp>
        <p:sp>
          <p:nvSpPr>
            <p:cNvPr id="42" name="TextBox 42"/>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43" name="Group 43"/>
          <p:cNvGrpSpPr/>
          <p:nvPr/>
        </p:nvGrpSpPr>
        <p:grpSpPr>
          <a:xfrm>
            <a:off x="8158181" y="5564245"/>
            <a:ext cx="523955" cy="518041"/>
            <a:chOff x="0" y="0"/>
            <a:chExt cx="161673" cy="159848"/>
          </a:xfrm>
        </p:grpSpPr>
        <p:sp>
          <p:nvSpPr>
            <p:cNvPr id="44" name="Freeform 44"/>
            <p:cNvSpPr/>
            <p:nvPr/>
          </p:nvSpPr>
          <p:spPr>
            <a:xfrm>
              <a:off x="0" y="0"/>
              <a:ext cx="161673" cy="159848"/>
            </a:xfrm>
            <a:custGeom>
              <a:avLst/>
              <a:gdLst/>
              <a:ahLst/>
              <a:cxnLst/>
              <a:rect l="l" t="t" r="r" b="b"/>
              <a:pathLst>
                <a:path w="161673" h="159848">
                  <a:moveTo>
                    <a:pt x="0" y="0"/>
                  </a:moveTo>
                  <a:lnTo>
                    <a:pt x="161673" y="0"/>
                  </a:lnTo>
                  <a:lnTo>
                    <a:pt x="161673" y="159848"/>
                  </a:lnTo>
                  <a:lnTo>
                    <a:pt x="0" y="159848"/>
                  </a:lnTo>
                  <a:close/>
                </a:path>
              </a:pathLst>
            </a:custGeom>
            <a:solidFill>
              <a:srgbClr val="004AAD"/>
            </a:solidFill>
          </p:spPr>
          <p:txBody>
            <a:bodyPr/>
            <a:lstStyle/>
            <a:p>
              <a:endParaRPr lang="en-IL"/>
            </a:p>
          </p:txBody>
        </p:sp>
        <p:sp>
          <p:nvSpPr>
            <p:cNvPr id="45" name="TextBox 45"/>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46" name="Group 46"/>
          <p:cNvGrpSpPr/>
          <p:nvPr/>
        </p:nvGrpSpPr>
        <p:grpSpPr>
          <a:xfrm>
            <a:off x="562315" y="6442036"/>
            <a:ext cx="3723586" cy="1239830"/>
            <a:chOff x="0" y="0"/>
            <a:chExt cx="1148958" cy="382565"/>
          </a:xfrm>
        </p:grpSpPr>
        <p:sp>
          <p:nvSpPr>
            <p:cNvPr id="47" name="Freeform 47"/>
            <p:cNvSpPr/>
            <p:nvPr/>
          </p:nvSpPr>
          <p:spPr>
            <a:xfrm>
              <a:off x="0" y="0"/>
              <a:ext cx="1148958" cy="382565"/>
            </a:xfrm>
            <a:custGeom>
              <a:avLst/>
              <a:gdLst/>
              <a:ahLst/>
              <a:cxnLst/>
              <a:rect l="l" t="t" r="r" b="b"/>
              <a:pathLst>
                <a:path w="1148958" h="382565">
                  <a:moveTo>
                    <a:pt x="0" y="0"/>
                  </a:moveTo>
                  <a:lnTo>
                    <a:pt x="1148958" y="0"/>
                  </a:lnTo>
                  <a:lnTo>
                    <a:pt x="1148958" y="382565"/>
                  </a:lnTo>
                  <a:lnTo>
                    <a:pt x="0" y="382565"/>
                  </a:lnTo>
                  <a:close/>
                </a:path>
              </a:pathLst>
            </a:custGeom>
            <a:solidFill>
              <a:srgbClr val="10117F"/>
            </a:solidFill>
          </p:spPr>
          <p:txBody>
            <a:bodyPr/>
            <a:lstStyle/>
            <a:p>
              <a:endParaRPr lang="en-IL"/>
            </a:p>
          </p:txBody>
        </p:sp>
        <p:sp>
          <p:nvSpPr>
            <p:cNvPr id="48" name="TextBox 48"/>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49" name="Group 49"/>
          <p:cNvGrpSpPr/>
          <p:nvPr/>
        </p:nvGrpSpPr>
        <p:grpSpPr>
          <a:xfrm>
            <a:off x="4981135" y="6442036"/>
            <a:ext cx="3723586" cy="1239830"/>
            <a:chOff x="0" y="0"/>
            <a:chExt cx="1148958" cy="382565"/>
          </a:xfrm>
        </p:grpSpPr>
        <p:sp>
          <p:nvSpPr>
            <p:cNvPr id="50" name="Freeform 50"/>
            <p:cNvSpPr/>
            <p:nvPr/>
          </p:nvSpPr>
          <p:spPr>
            <a:xfrm>
              <a:off x="0" y="0"/>
              <a:ext cx="1148958" cy="382565"/>
            </a:xfrm>
            <a:custGeom>
              <a:avLst/>
              <a:gdLst/>
              <a:ahLst/>
              <a:cxnLst/>
              <a:rect l="l" t="t" r="r" b="b"/>
              <a:pathLst>
                <a:path w="1148958" h="382565">
                  <a:moveTo>
                    <a:pt x="0" y="0"/>
                  </a:moveTo>
                  <a:lnTo>
                    <a:pt x="1148958" y="0"/>
                  </a:lnTo>
                  <a:lnTo>
                    <a:pt x="1148958" y="382565"/>
                  </a:lnTo>
                  <a:lnTo>
                    <a:pt x="0" y="382565"/>
                  </a:lnTo>
                  <a:close/>
                </a:path>
              </a:pathLst>
            </a:custGeom>
            <a:solidFill>
              <a:srgbClr val="10117F"/>
            </a:solidFill>
          </p:spPr>
          <p:txBody>
            <a:bodyPr/>
            <a:lstStyle/>
            <a:p>
              <a:endParaRPr lang="en-IL"/>
            </a:p>
          </p:txBody>
        </p:sp>
        <p:sp>
          <p:nvSpPr>
            <p:cNvPr id="51" name="TextBox 51"/>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52" name="Group 52"/>
          <p:cNvGrpSpPr/>
          <p:nvPr/>
        </p:nvGrpSpPr>
        <p:grpSpPr>
          <a:xfrm>
            <a:off x="9428300" y="6442036"/>
            <a:ext cx="3723586" cy="1239830"/>
            <a:chOff x="0" y="0"/>
            <a:chExt cx="1148958" cy="382565"/>
          </a:xfrm>
        </p:grpSpPr>
        <p:sp>
          <p:nvSpPr>
            <p:cNvPr id="53" name="Freeform 53"/>
            <p:cNvSpPr/>
            <p:nvPr/>
          </p:nvSpPr>
          <p:spPr>
            <a:xfrm>
              <a:off x="0" y="0"/>
              <a:ext cx="1148958" cy="382565"/>
            </a:xfrm>
            <a:custGeom>
              <a:avLst/>
              <a:gdLst/>
              <a:ahLst/>
              <a:cxnLst/>
              <a:rect l="l" t="t" r="r" b="b"/>
              <a:pathLst>
                <a:path w="1148958" h="382565">
                  <a:moveTo>
                    <a:pt x="0" y="0"/>
                  </a:moveTo>
                  <a:lnTo>
                    <a:pt x="1148958" y="0"/>
                  </a:lnTo>
                  <a:lnTo>
                    <a:pt x="1148958" y="382565"/>
                  </a:lnTo>
                  <a:lnTo>
                    <a:pt x="0" y="382565"/>
                  </a:lnTo>
                  <a:close/>
                </a:path>
              </a:pathLst>
            </a:custGeom>
            <a:solidFill>
              <a:srgbClr val="10117F"/>
            </a:solidFill>
          </p:spPr>
          <p:txBody>
            <a:bodyPr/>
            <a:lstStyle/>
            <a:p>
              <a:endParaRPr lang="en-IL"/>
            </a:p>
          </p:txBody>
        </p:sp>
        <p:sp>
          <p:nvSpPr>
            <p:cNvPr id="54" name="TextBox 54"/>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sp>
        <p:nvSpPr>
          <p:cNvPr id="55" name="TextBox 55"/>
          <p:cNvSpPr txBox="1"/>
          <p:nvPr/>
        </p:nvSpPr>
        <p:spPr>
          <a:xfrm>
            <a:off x="762441" y="7192729"/>
            <a:ext cx="3323334" cy="344637"/>
          </a:xfrm>
          <a:prstGeom prst="rect">
            <a:avLst/>
          </a:prstGeom>
        </p:spPr>
        <p:txBody>
          <a:bodyPr lIns="0" tIns="0" rIns="0" bIns="0" rtlCol="0" anchor="t">
            <a:spAutoFit/>
          </a:bodyPr>
          <a:lstStyle/>
          <a:p>
            <a:pPr algn="ctr">
              <a:lnSpc>
                <a:spcPts val="2628"/>
              </a:lnSpc>
            </a:pPr>
            <a:r>
              <a:rPr lang="en-US" sz="2389">
                <a:solidFill>
                  <a:srgbClr val="FFFFFF"/>
                </a:solidFill>
                <a:cs typeface="Lato"/>
              </a:rPr>
              <a:t>סטודנט למדעי המחשב</a:t>
            </a:r>
          </a:p>
        </p:txBody>
      </p:sp>
      <p:sp>
        <p:nvSpPr>
          <p:cNvPr id="56" name="TextBox 56"/>
          <p:cNvSpPr txBox="1"/>
          <p:nvPr/>
        </p:nvSpPr>
        <p:spPr>
          <a:xfrm>
            <a:off x="762441" y="6659405"/>
            <a:ext cx="3323334" cy="477117"/>
          </a:xfrm>
          <a:prstGeom prst="rect">
            <a:avLst/>
          </a:prstGeom>
        </p:spPr>
        <p:txBody>
          <a:bodyPr lIns="0" tIns="0" rIns="0" bIns="0" rtlCol="0" anchor="t">
            <a:spAutoFit/>
          </a:bodyPr>
          <a:lstStyle/>
          <a:p>
            <a:pPr algn="ctr">
              <a:lnSpc>
                <a:spcPts val="3661"/>
              </a:lnSpc>
            </a:pPr>
            <a:r>
              <a:rPr lang="en-US" sz="3328">
                <a:solidFill>
                  <a:srgbClr val="FFFFFF"/>
                </a:solidFill>
                <a:cs typeface="Lato Bold"/>
              </a:rPr>
              <a:t>ניר יקואל </a:t>
            </a:r>
          </a:p>
        </p:txBody>
      </p:sp>
      <p:sp>
        <p:nvSpPr>
          <p:cNvPr id="57" name="TextBox 57"/>
          <p:cNvSpPr txBox="1"/>
          <p:nvPr/>
        </p:nvSpPr>
        <p:spPr>
          <a:xfrm>
            <a:off x="4747004" y="7051543"/>
            <a:ext cx="4191848" cy="886101"/>
          </a:xfrm>
          <a:prstGeom prst="rect">
            <a:avLst/>
          </a:prstGeom>
        </p:spPr>
        <p:txBody>
          <a:bodyPr lIns="0" tIns="0" rIns="0" bIns="0" rtlCol="0" anchor="t">
            <a:spAutoFit/>
          </a:bodyPr>
          <a:lstStyle/>
          <a:p>
            <a:pPr algn="ctr">
              <a:lnSpc>
                <a:spcPts val="2347"/>
              </a:lnSpc>
            </a:pPr>
            <a:r>
              <a:rPr lang="en-US" sz="2133">
                <a:solidFill>
                  <a:srgbClr val="FFFFFF"/>
                </a:solidFill>
                <a:cs typeface="Lato"/>
              </a:rPr>
              <a:t>סטונדטית למדיניות ציבורית</a:t>
            </a:r>
          </a:p>
          <a:p>
            <a:pPr algn="ctr">
              <a:lnSpc>
                <a:spcPts val="2347"/>
              </a:lnSpc>
            </a:pPr>
            <a:r>
              <a:rPr lang="en-US" sz="2133">
                <a:solidFill>
                  <a:srgbClr val="FFFFFF"/>
                </a:solidFill>
                <a:cs typeface="Lato"/>
              </a:rPr>
              <a:t>בוגרת תואר ראשון בכלכלה</a:t>
            </a:r>
          </a:p>
          <a:p>
            <a:pPr algn="ctr">
              <a:lnSpc>
                <a:spcPts val="2347"/>
              </a:lnSpc>
            </a:pPr>
            <a:endParaRPr lang="en-US" sz="2133">
              <a:solidFill>
                <a:srgbClr val="FFFFFF"/>
              </a:solidFill>
              <a:cs typeface="Lato"/>
            </a:endParaRPr>
          </a:p>
        </p:txBody>
      </p:sp>
      <p:sp>
        <p:nvSpPr>
          <p:cNvPr id="58" name="TextBox 58"/>
          <p:cNvSpPr txBox="1"/>
          <p:nvPr/>
        </p:nvSpPr>
        <p:spPr>
          <a:xfrm>
            <a:off x="9677858" y="7192729"/>
            <a:ext cx="3224471" cy="677971"/>
          </a:xfrm>
          <a:prstGeom prst="rect">
            <a:avLst/>
          </a:prstGeom>
        </p:spPr>
        <p:txBody>
          <a:bodyPr lIns="0" tIns="0" rIns="0" bIns="0" rtlCol="0" anchor="t">
            <a:spAutoFit/>
          </a:bodyPr>
          <a:lstStyle/>
          <a:p>
            <a:pPr algn="ctr">
              <a:lnSpc>
                <a:spcPts val="2628"/>
              </a:lnSpc>
            </a:pPr>
            <a:r>
              <a:rPr lang="en-US" sz="2389">
                <a:solidFill>
                  <a:srgbClr val="FFFFFF"/>
                </a:solidFill>
                <a:cs typeface="Lato"/>
              </a:rPr>
              <a:t>סטודנט להנדסת נתונים</a:t>
            </a:r>
          </a:p>
          <a:p>
            <a:pPr algn="ctr">
              <a:lnSpc>
                <a:spcPts val="2628"/>
              </a:lnSpc>
            </a:pPr>
            <a:endParaRPr lang="en-US" sz="2389">
              <a:solidFill>
                <a:srgbClr val="FFFFFF"/>
              </a:solidFill>
              <a:cs typeface="Lato"/>
            </a:endParaRPr>
          </a:p>
        </p:txBody>
      </p:sp>
      <p:sp>
        <p:nvSpPr>
          <p:cNvPr id="59" name="TextBox 59"/>
          <p:cNvSpPr txBox="1"/>
          <p:nvPr/>
        </p:nvSpPr>
        <p:spPr>
          <a:xfrm>
            <a:off x="5244865" y="6555376"/>
            <a:ext cx="3224471" cy="477117"/>
          </a:xfrm>
          <a:prstGeom prst="rect">
            <a:avLst/>
          </a:prstGeom>
        </p:spPr>
        <p:txBody>
          <a:bodyPr lIns="0" tIns="0" rIns="0" bIns="0" rtlCol="0" anchor="t">
            <a:spAutoFit/>
          </a:bodyPr>
          <a:lstStyle/>
          <a:p>
            <a:pPr algn="ctr">
              <a:lnSpc>
                <a:spcPts val="3661"/>
              </a:lnSpc>
            </a:pPr>
            <a:r>
              <a:rPr lang="en-US" sz="3328">
                <a:solidFill>
                  <a:srgbClr val="FFFFFF"/>
                </a:solidFill>
                <a:cs typeface="Lato Bold"/>
              </a:rPr>
              <a:t>עינב כהן </a:t>
            </a:r>
          </a:p>
        </p:txBody>
      </p:sp>
      <p:sp>
        <p:nvSpPr>
          <p:cNvPr id="60" name="TextBox 60"/>
          <p:cNvSpPr txBox="1"/>
          <p:nvPr/>
        </p:nvSpPr>
        <p:spPr>
          <a:xfrm>
            <a:off x="9554129" y="6616499"/>
            <a:ext cx="3224471" cy="474489"/>
          </a:xfrm>
          <a:prstGeom prst="rect">
            <a:avLst/>
          </a:prstGeom>
        </p:spPr>
        <p:txBody>
          <a:bodyPr lIns="0" tIns="0" rIns="0" bIns="0" rtlCol="0" anchor="t">
            <a:spAutoFit/>
          </a:bodyPr>
          <a:lstStyle/>
          <a:p>
            <a:pPr algn="ctr">
              <a:lnSpc>
                <a:spcPts val="3661"/>
              </a:lnSpc>
            </a:pPr>
            <a:r>
              <a:rPr lang="he-IL" sz="3328" spc="66" dirty="0">
                <a:solidFill>
                  <a:srgbClr val="FFFFFF"/>
                </a:solidFill>
                <a:cs typeface="Lato Bold"/>
              </a:rPr>
              <a:t>אוראל </a:t>
            </a:r>
            <a:r>
              <a:rPr lang="he-IL" sz="3328" spc="66" dirty="0" err="1">
                <a:solidFill>
                  <a:srgbClr val="FFFFFF"/>
                </a:solidFill>
                <a:cs typeface="Lato Bold"/>
              </a:rPr>
              <a:t>ג'רהיאן</a:t>
            </a:r>
            <a:endParaRPr lang="en-US" sz="3328" spc="66" dirty="0">
              <a:solidFill>
                <a:srgbClr val="FFFFFF"/>
              </a:solidFill>
              <a:cs typeface="Lato Bold"/>
            </a:endParaRPr>
          </a:p>
        </p:txBody>
      </p:sp>
      <p:grpSp>
        <p:nvGrpSpPr>
          <p:cNvPr id="61" name="Group 61"/>
          <p:cNvGrpSpPr/>
          <p:nvPr/>
        </p:nvGrpSpPr>
        <p:grpSpPr>
          <a:xfrm>
            <a:off x="12506483" y="5561967"/>
            <a:ext cx="523955" cy="518041"/>
            <a:chOff x="0" y="0"/>
            <a:chExt cx="161673" cy="159848"/>
          </a:xfrm>
        </p:grpSpPr>
        <p:sp>
          <p:nvSpPr>
            <p:cNvPr id="62" name="Freeform 62"/>
            <p:cNvSpPr/>
            <p:nvPr/>
          </p:nvSpPr>
          <p:spPr>
            <a:xfrm>
              <a:off x="0" y="0"/>
              <a:ext cx="161673" cy="159848"/>
            </a:xfrm>
            <a:custGeom>
              <a:avLst/>
              <a:gdLst/>
              <a:ahLst/>
              <a:cxnLst/>
              <a:rect l="l" t="t" r="r" b="b"/>
              <a:pathLst>
                <a:path w="161673" h="159848">
                  <a:moveTo>
                    <a:pt x="0" y="0"/>
                  </a:moveTo>
                  <a:lnTo>
                    <a:pt x="161673" y="0"/>
                  </a:lnTo>
                  <a:lnTo>
                    <a:pt x="161673" y="159848"/>
                  </a:lnTo>
                  <a:lnTo>
                    <a:pt x="0" y="159848"/>
                  </a:lnTo>
                  <a:close/>
                </a:path>
              </a:pathLst>
            </a:custGeom>
            <a:solidFill>
              <a:srgbClr val="004AAD"/>
            </a:solidFill>
          </p:spPr>
          <p:txBody>
            <a:bodyPr/>
            <a:lstStyle/>
            <a:p>
              <a:endParaRPr lang="en-IL"/>
            </a:p>
          </p:txBody>
        </p:sp>
        <p:sp>
          <p:nvSpPr>
            <p:cNvPr id="63" name="TextBox 63"/>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64" name="Group 64"/>
          <p:cNvGrpSpPr/>
          <p:nvPr/>
        </p:nvGrpSpPr>
        <p:grpSpPr>
          <a:xfrm>
            <a:off x="15832464" y="5706170"/>
            <a:ext cx="847772" cy="810307"/>
            <a:chOff x="0" y="0"/>
            <a:chExt cx="261590" cy="250030"/>
          </a:xfrm>
        </p:grpSpPr>
        <p:sp>
          <p:nvSpPr>
            <p:cNvPr id="65" name="Freeform 65"/>
            <p:cNvSpPr/>
            <p:nvPr/>
          </p:nvSpPr>
          <p:spPr>
            <a:xfrm>
              <a:off x="0" y="0"/>
              <a:ext cx="261590" cy="250030"/>
            </a:xfrm>
            <a:custGeom>
              <a:avLst/>
              <a:gdLst/>
              <a:ahLst/>
              <a:cxnLst/>
              <a:rect l="l" t="t" r="r" b="b"/>
              <a:pathLst>
                <a:path w="261590" h="250030">
                  <a:moveTo>
                    <a:pt x="0" y="0"/>
                  </a:moveTo>
                  <a:lnTo>
                    <a:pt x="261590" y="0"/>
                  </a:lnTo>
                  <a:lnTo>
                    <a:pt x="261590" y="250030"/>
                  </a:lnTo>
                  <a:lnTo>
                    <a:pt x="0" y="250030"/>
                  </a:lnTo>
                  <a:close/>
                </a:path>
              </a:pathLst>
            </a:custGeom>
            <a:solidFill>
              <a:srgbClr val="004AAD"/>
            </a:solidFill>
          </p:spPr>
          <p:txBody>
            <a:bodyPr/>
            <a:lstStyle/>
            <a:p>
              <a:endParaRPr lang="en-IL"/>
            </a:p>
          </p:txBody>
        </p:sp>
        <p:sp>
          <p:nvSpPr>
            <p:cNvPr id="66" name="TextBox 66"/>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67" name="Group 67"/>
          <p:cNvGrpSpPr/>
          <p:nvPr/>
        </p:nvGrpSpPr>
        <p:grpSpPr>
          <a:xfrm>
            <a:off x="16386432" y="4936095"/>
            <a:ext cx="653645" cy="997300"/>
            <a:chOff x="0" y="0"/>
            <a:chExt cx="201690" cy="307729"/>
          </a:xfrm>
        </p:grpSpPr>
        <p:sp>
          <p:nvSpPr>
            <p:cNvPr id="68" name="Freeform 68"/>
            <p:cNvSpPr/>
            <p:nvPr/>
          </p:nvSpPr>
          <p:spPr>
            <a:xfrm>
              <a:off x="0" y="0"/>
              <a:ext cx="201690" cy="307729"/>
            </a:xfrm>
            <a:custGeom>
              <a:avLst/>
              <a:gdLst/>
              <a:ahLst/>
              <a:cxnLst/>
              <a:rect l="l" t="t" r="r" b="b"/>
              <a:pathLst>
                <a:path w="201690" h="307729">
                  <a:moveTo>
                    <a:pt x="0" y="0"/>
                  </a:moveTo>
                  <a:lnTo>
                    <a:pt x="201690" y="0"/>
                  </a:lnTo>
                  <a:lnTo>
                    <a:pt x="201690" y="307729"/>
                  </a:lnTo>
                  <a:lnTo>
                    <a:pt x="0" y="307729"/>
                  </a:lnTo>
                  <a:close/>
                </a:path>
              </a:pathLst>
            </a:custGeom>
            <a:solidFill>
              <a:srgbClr val="109094"/>
            </a:solidFill>
          </p:spPr>
          <p:txBody>
            <a:bodyPr/>
            <a:lstStyle/>
            <a:p>
              <a:endParaRPr lang="en-IL"/>
            </a:p>
          </p:txBody>
        </p:sp>
        <p:sp>
          <p:nvSpPr>
            <p:cNvPr id="69" name="TextBox 69"/>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70" name="Group 70"/>
          <p:cNvGrpSpPr/>
          <p:nvPr/>
        </p:nvGrpSpPr>
        <p:grpSpPr>
          <a:xfrm>
            <a:off x="16058760" y="4738900"/>
            <a:ext cx="523955" cy="518041"/>
            <a:chOff x="0" y="0"/>
            <a:chExt cx="161673" cy="159848"/>
          </a:xfrm>
        </p:grpSpPr>
        <p:sp>
          <p:nvSpPr>
            <p:cNvPr id="71" name="Freeform 71"/>
            <p:cNvSpPr/>
            <p:nvPr/>
          </p:nvSpPr>
          <p:spPr>
            <a:xfrm>
              <a:off x="0" y="0"/>
              <a:ext cx="161673" cy="159848"/>
            </a:xfrm>
            <a:custGeom>
              <a:avLst/>
              <a:gdLst/>
              <a:ahLst/>
              <a:cxnLst/>
              <a:rect l="l" t="t" r="r" b="b"/>
              <a:pathLst>
                <a:path w="161673" h="159848">
                  <a:moveTo>
                    <a:pt x="0" y="0"/>
                  </a:moveTo>
                  <a:lnTo>
                    <a:pt x="161673" y="0"/>
                  </a:lnTo>
                  <a:lnTo>
                    <a:pt x="161673" y="159848"/>
                  </a:lnTo>
                  <a:lnTo>
                    <a:pt x="0" y="159848"/>
                  </a:lnTo>
                  <a:close/>
                </a:path>
              </a:pathLst>
            </a:custGeom>
            <a:solidFill>
              <a:srgbClr val="10117F"/>
            </a:solidFill>
          </p:spPr>
          <p:txBody>
            <a:bodyPr/>
            <a:lstStyle/>
            <a:p>
              <a:endParaRPr lang="en-IL"/>
            </a:p>
          </p:txBody>
        </p:sp>
        <p:sp>
          <p:nvSpPr>
            <p:cNvPr id="72" name="TextBox 72"/>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73" name="Group 73"/>
          <p:cNvGrpSpPr/>
          <p:nvPr/>
        </p:nvGrpSpPr>
        <p:grpSpPr>
          <a:xfrm>
            <a:off x="16899548" y="5382787"/>
            <a:ext cx="523955" cy="518041"/>
            <a:chOff x="0" y="0"/>
            <a:chExt cx="161673" cy="159848"/>
          </a:xfrm>
        </p:grpSpPr>
        <p:sp>
          <p:nvSpPr>
            <p:cNvPr id="74" name="Freeform 74"/>
            <p:cNvSpPr/>
            <p:nvPr/>
          </p:nvSpPr>
          <p:spPr>
            <a:xfrm>
              <a:off x="0" y="0"/>
              <a:ext cx="161673" cy="159848"/>
            </a:xfrm>
            <a:custGeom>
              <a:avLst/>
              <a:gdLst/>
              <a:ahLst/>
              <a:cxnLst/>
              <a:rect l="l" t="t" r="r" b="b"/>
              <a:pathLst>
                <a:path w="161673" h="159848">
                  <a:moveTo>
                    <a:pt x="0" y="0"/>
                  </a:moveTo>
                  <a:lnTo>
                    <a:pt x="161673" y="0"/>
                  </a:lnTo>
                  <a:lnTo>
                    <a:pt x="161673" y="159848"/>
                  </a:lnTo>
                  <a:lnTo>
                    <a:pt x="0" y="159848"/>
                  </a:lnTo>
                  <a:close/>
                </a:path>
              </a:pathLst>
            </a:custGeom>
            <a:solidFill>
              <a:srgbClr val="004AAD"/>
            </a:solidFill>
          </p:spPr>
          <p:txBody>
            <a:bodyPr/>
            <a:lstStyle/>
            <a:p>
              <a:endParaRPr lang="en-IL"/>
            </a:p>
          </p:txBody>
        </p:sp>
        <p:sp>
          <p:nvSpPr>
            <p:cNvPr id="75" name="TextBox 75"/>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76" name="Group 76"/>
          <p:cNvGrpSpPr/>
          <p:nvPr/>
        </p:nvGrpSpPr>
        <p:grpSpPr>
          <a:xfrm>
            <a:off x="13699917" y="6471073"/>
            <a:ext cx="3723586" cy="1239830"/>
            <a:chOff x="0" y="0"/>
            <a:chExt cx="1148958" cy="382565"/>
          </a:xfrm>
        </p:grpSpPr>
        <p:sp>
          <p:nvSpPr>
            <p:cNvPr id="77" name="Freeform 77"/>
            <p:cNvSpPr/>
            <p:nvPr/>
          </p:nvSpPr>
          <p:spPr>
            <a:xfrm>
              <a:off x="0" y="0"/>
              <a:ext cx="1148958" cy="382565"/>
            </a:xfrm>
            <a:custGeom>
              <a:avLst/>
              <a:gdLst/>
              <a:ahLst/>
              <a:cxnLst/>
              <a:rect l="l" t="t" r="r" b="b"/>
              <a:pathLst>
                <a:path w="1148958" h="382565">
                  <a:moveTo>
                    <a:pt x="0" y="0"/>
                  </a:moveTo>
                  <a:lnTo>
                    <a:pt x="1148958" y="0"/>
                  </a:lnTo>
                  <a:lnTo>
                    <a:pt x="1148958" y="382565"/>
                  </a:lnTo>
                  <a:lnTo>
                    <a:pt x="0" y="382565"/>
                  </a:lnTo>
                  <a:close/>
                </a:path>
              </a:pathLst>
            </a:custGeom>
            <a:solidFill>
              <a:srgbClr val="10117F"/>
            </a:solidFill>
          </p:spPr>
          <p:txBody>
            <a:bodyPr/>
            <a:lstStyle/>
            <a:p>
              <a:endParaRPr lang="en-IL"/>
            </a:p>
          </p:txBody>
        </p:sp>
        <p:sp>
          <p:nvSpPr>
            <p:cNvPr id="78" name="TextBox 78"/>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sp>
        <p:nvSpPr>
          <p:cNvPr id="79" name="TextBox 79"/>
          <p:cNvSpPr txBox="1"/>
          <p:nvPr/>
        </p:nvSpPr>
        <p:spPr>
          <a:xfrm>
            <a:off x="13900043" y="7221766"/>
            <a:ext cx="3323334" cy="344637"/>
          </a:xfrm>
          <a:prstGeom prst="rect">
            <a:avLst/>
          </a:prstGeom>
        </p:spPr>
        <p:txBody>
          <a:bodyPr lIns="0" tIns="0" rIns="0" bIns="0" rtlCol="0" anchor="t">
            <a:spAutoFit/>
          </a:bodyPr>
          <a:lstStyle/>
          <a:p>
            <a:pPr algn="ctr">
              <a:lnSpc>
                <a:spcPts val="2628"/>
              </a:lnSpc>
            </a:pPr>
            <a:r>
              <a:rPr lang="en-US" sz="2389">
                <a:solidFill>
                  <a:srgbClr val="FFFFFF"/>
                </a:solidFill>
                <a:cs typeface="Lato"/>
              </a:rPr>
              <a:t>סטודנטית להנדסת נתונים</a:t>
            </a:r>
          </a:p>
        </p:txBody>
      </p:sp>
      <p:sp>
        <p:nvSpPr>
          <p:cNvPr id="80" name="TextBox 80"/>
          <p:cNvSpPr txBox="1"/>
          <p:nvPr/>
        </p:nvSpPr>
        <p:spPr>
          <a:xfrm>
            <a:off x="13900043" y="6688442"/>
            <a:ext cx="3323334" cy="477117"/>
          </a:xfrm>
          <a:prstGeom prst="rect">
            <a:avLst/>
          </a:prstGeom>
        </p:spPr>
        <p:txBody>
          <a:bodyPr lIns="0" tIns="0" rIns="0" bIns="0" rtlCol="0" anchor="t">
            <a:spAutoFit/>
          </a:bodyPr>
          <a:lstStyle/>
          <a:p>
            <a:pPr algn="ctr">
              <a:lnSpc>
                <a:spcPts val="3661"/>
              </a:lnSpc>
            </a:pPr>
            <a:r>
              <a:rPr lang="en-US" sz="3328">
                <a:solidFill>
                  <a:srgbClr val="FFFFFF"/>
                </a:solidFill>
                <a:cs typeface="Lato Bold"/>
              </a:rPr>
              <a:t>אילת השחר כהן </a:t>
            </a:r>
          </a:p>
        </p:txBody>
      </p:sp>
      <p:sp>
        <p:nvSpPr>
          <p:cNvPr id="81" name="Freeform 81"/>
          <p:cNvSpPr/>
          <p:nvPr/>
        </p:nvSpPr>
        <p:spPr>
          <a:xfrm>
            <a:off x="232796" y="9344972"/>
            <a:ext cx="4435471" cy="694973"/>
          </a:xfrm>
          <a:custGeom>
            <a:avLst/>
            <a:gdLst/>
            <a:ahLst/>
            <a:cxnLst/>
            <a:rect l="l" t="t" r="r" b="b"/>
            <a:pathLst>
              <a:path w="4435471" h="694973">
                <a:moveTo>
                  <a:pt x="0" y="0"/>
                </a:moveTo>
                <a:lnTo>
                  <a:pt x="4435471" y="0"/>
                </a:lnTo>
                <a:lnTo>
                  <a:pt x="4435471" y="694973"/>
                </a:lnTo>
                <a:lnTo>
                  <a:pt x="0" y="694973"/>
                </a:lnTo>
                <a:lnTo>
                  <a:pt x="0" y="0"/>
                </a:lnTo>
                <a:close/>
              </a:path>
            </a:pathLst>
          </a:custGeom>
          <a:blipFill>
            <a:blip r:embed="rId8"/>
            <a:stretch>
              <a:fillRect/>
            </a:stretch>
          </a:blipFill>
        </p:spPr>
        <p:txBody>
          <a:bodyPr/>
          <a:lstStyle/>
          <a:p>
            <a:endParaRPr lang="en-IL"/>
          </a:p>
        </p:txBody>
      </p:sp>
      <p:grpSp>
        <p:nvGrpSpPr>
          <p:cNvPr id="82" name="Group 82"/>
          <p:cNvGrpSpPr/>
          <p:nvPr/>
        </p:nvGrpSpPr>
        <p:grpSpPr>
          <a:xfrm>
            <a:off x="0" y="0"/>
            <a:ext cx="18288000" cy="2034099"/>
            <a:chOff x="0" y="0"/>
            <a:chExt cx="4816593" cy="535730"/>
          </a:xfrm>
        </p:grpSpPr>
        <p:sp>
          <p:nvSpPr>
            <p:cNvPr id="83" name="Freeform 83"/>
            <p:cNvSpPr/>
            <p:nvPr/>
          </p:nvSpPr>
          <p:spPr>
            <a:xfrm>
              <a:off x="0" y="0"/>
              <a:ext cx="4816592" cy="535730"/>
            </a:xfrm>
            <a:custGeom>
              <a:avLst/>
              <a:gdLst/>
              <a:ahLst/>
              <a:cxnLst/>
              <a:rect l="l" t="t" r="r" b="b"/>
              <a:pathLst>
                <a:path w="4816592" h="535730">
                  <a:moveTo>
                    <a:pt x="0" y="0"/>
                  </a:moveTo>
                  <a:lnTo>
                    <a:pt x="4816592" y="0"/>
                  </a:lnTo>
                  <a:lnTo>
                    <a:pt x="4816592" y="535730"/>
                  </a:lnTo>
                  <a:lnTo>
                    <a:pt x="0" y="535730"/>
                  </a:lnTo>
                  <a:close/>
                </a:path>
              </a:pathLst>
            </a:custGeom>
            <a:solidFill>
              <a:srgbClr val="3E16FF"/>
            </a:solidFill>
          </p:spPr>
          <p:txBody>
            <a:bodyPr/>
            <a:lstStyle/>
            <a:p>
              <a:endParaRPr lang="en-IL"/>
            </a:p>
          </p:txBody>
        </p:sp>
        <p:sp>
          <p:nvSpPr>
            <p:cNvPr id="84" name="TextBox 8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85" name="TextBox 85"/>
          <p:cNvSpPr txBox="1"/>
          <p:nvPr/>
        </p:nvSpPr>
        <p:spPr>
          <a:xfrm>
            <a:off x="11290093" y="191521"/>
            <a:ext cx="6183322" cy="1479606"/>
          </a:xfrm>
          <a:prstGeom prst="rect">
            <a:avLst/>
          </a:prstGeom>
        </p:spPr>
        <p:txBody>
          <a:bodyPr lIns="0" tIns="0" rIns="0" bIns="0" rtlCol="0" anchor="t">
            <a:spAutoFit/>
          </a:bodyPr>
          <a:lstStyle/>
          <a:p>
            <a:pPr algn="just">
              <a:lnSpc>
                <a:spcPts val="12044"/>
              </a:lnSpc>
              <a:spcBef>
                <a:spcPct val="0"/>
              </a:spcBef>
            </a:pPr>
            <a:r>
              <a:rPr lang="en-US" sz="8603">
                <a:solidFill>
                  <a:srgbClr val="FFFFFF"/>
                </a:solidFill>
                <a:cs typeface="Rubik Bold"/>
              </a:rPr>
              <a:t>מי אנחנו?</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000"/>
          </a:blip>
          <a:srcRect l="8544" t="8567" r="3942" b="22944"/>
          <a:stretch>
            <a:fillRect/>
          </a:stretch>
        </p:blipFill>
        <p:spPr>
          <a:xfrm>
            <a:off x="-990600" y="266700"/>
            <a:ext cx="18288000" cy="10287000"/>
          </a:xfrm>
          <a:prstGeom prst="rect">
            <a:avLst/>
          </a:prstGeom>
        </p:spPr>
      </p:pic>
      <p:sp>
        <p:nvSpPr>
          <p:cNvPr id="3" name="Freeform 3"/>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3"/>
            <a:stretch>
              <a:fillRect/>
            </a:stretch>
          </a:blipFill>
        </p:spPr>
        <p:txBody>
          <a:bodyPr/>
          <a:lstStyle/>
          <a:p>
            <a:endParaRPr lang="en-IL"/>
          </a:p>
        </p:txBody>
      </p:sp>
      <p:sp>
        <p:nvSpPr>
          <p:cNvPr id="4" name="TextBox 4"/>
          <p:cNvSpPr txBox="1"/>
          <p:nvPr/>
        </p:nvSpPr>
        <p:spPr>
          <a:xfrm>
            <a:off x="0" y="885825"/>
            <a:ext cx="18288000" cy="1276350"/>
          </a:xfrm>
          <a:prstGeom prst="rect">
            <a:avLst/>
          </a:prstGeom>
        </p:spPr>
        <p:txBody>
          <a:bodyPr lIns="0" tIns="0" rIns="0" bIns="0" rtlCol="0" anchor="t">
            <a:spAutoFit/>
          </a:bodyPr>
          <a:lstStyle/>
          <a:p>
            <a:pPr marL="0" lvl="0" indent="0" algn="ctr">
              <a:lnSpc>
                <a:spcPts val="10499"/>
              </a:lnSpc>
              <a:spcBef>
                <a:spcPct val="0"/>
              </a:spcBef>
            </a:pPr>
            <a:r>
              <a:rPr lang="en-US" sz="7499" u="none">
                <a:solidFill>
                  <a:srgbClr val="000000"/>
                </a:solidFill>
                <a:cs typeface="Rubik Bold"/>
              </a:rPr>
              <a:t>שוהים בלתי חוקיים בישראל</a:t>
            </a:r>
          </a:p>
        </p:txBody>
      </p:sp>
      <p:grpSp>
        <p:nvGrpSpPr>
          <p:cNvPr id="5" name="Group 5"/>
          <p:cNvGrpSpPr/>
          <p:nvPr/>
        </p:nvGrpSpPr>
        <p:grpSpPr>
          <a:xfrm>
            <a:off x="7025963" y="2572442"/>
            <a:ext cx="3617982" cy="6438208"/>
            <a:chOff x="0" y="0"/>
            <a:chExt cx="4823976" cy="8584277"/>
          </a:xfrm>
        </p:grpSpPr>
        <p:sp>
          <p:nvSpPr>
            <p:cNvPr id="6" name="Freeform 6"/>
            <p:cNvSpPr/>
            <p:nvPr/>
          </p:nvSpPr>
          <p:spPr>
            <a:xfrm>
              <a:off x="1210746" y="0"/>
              <a:ext cx="2224582" cy="6448063"/>
            </a:xfrm>
            <a:custGeom>
              <a:avLst/>
              <a:gdLst/>
              <a:ahLst/>
              <a:cxnLst/>
              <a:rect l="l" t="t" r="r" b="b"/>
              <a:pathLst>
                <a:path w="2224582" h="6448063">
                  <a:moveTo>
                    <a:pt x="0" y="0"/>
                  </a:moveTo>
                  <a:lnTo>
                    <a:pt x="2224582" y="0"/>
                  </a:lnTo>
                  <a:lnTo>
                    <a:pt x="2224582" y="6448063"/>
                  </a:lnTo>
                  <a:lnTo>
                    <a:pt x="0" y="644806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L"/>
            </a:p>
          </p:txBody>
        </p:sp>
        <p:sp>
          <p:nvSpPr>
            <p:cNvPr id="7" name="TextBox 7"/>
            <p:cNvSpPr txBox="1"/>
            <p:nvPr/>
          </p:nvSpPr>
          <p:spPr>
            <a:xfrm>
              <a:off x="0" y="7584154"/>
              <a:ext cx="4823976" cy="1000123"/>
            </a:xfrm>
            <a:prstGeom prst="rect">
              <a:avLst/>
            </a:prstGeom>
          </p:spPr>
          <p:txBody>
            <a:bodyPr lIns="0" tIns="0" rIns="0" bIns="0" rtlCol="0" anchor="t">
              <a:spAutoFit/>
            </a:bodyPr>
            <a:lstStyle/>
            <a:p>
              <a:pPr algn="ctr">
                <a:lnSpc>
                  <a:spcPts val="6300"/>
                </a:lnSpc>
                <a:spcBef>
                  <a:spcPct val="0"/>
                </a:spcBef>
              </a:pPr>
              <a:r>
                <a:rPr lang="he-IL" sz="4500" dirty="0">
                  <a:solidFill>
                    <a:srgbClr val="000000"/>
                  </a:solidFill>
                  <a:latin typeface="Arial (Body)"/>
                </a:rPr>
                <a:t>מסתננים</a:t>
              </a:r>
              <a:endParaRPr lang="en-US" sz="4500" dirty="0">
                <a:solidFill>
                  <a:srgbClr val="000000"/>
                </a:solidFill>
                <a:latin typeface="Arial (Body)"/>
              </a:endParaRPr>
            </a:p>
          </p:txBody>
        </p:sp>
      </p:grpSp>
      <p:sp>
        <p:nvSpPr>
          <p:cNvPr id="8" name="Freeform 8"/>
          <p:cNvSpPr/>
          <p:nvPr/>
        </p:nvSpPr>
        <p:spPr>
          <a:xfrm>
            <a:off x="13672315" y="2468647"/>
            <a:ext cx="1916284" cy="4836047"/>
          </a:xfrm>
          <a:custGeom>
            <a:avLst/>
            <a:gdLst/>
            <a:ahLst/>
            <a:cxnLst/>
            <a:rect l="l" t="t" r="r" b="b"/>
            <a:pathLst>
              <a:path w="1916284" h="4836047">
                <a:moveTo>
                  <a:pt x="0" y="0"/>
                </a:moveTo>
                <a:lnTo>
                  <a:pt x="1916284" y="0"/>
                </a:lnTo>
                <a:lnTo>
                  <a:pt x="1916284" y="4836048"/>
                </a:lnTo>
                <a:lnTo>
                  <a:pt x="0" y="483604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L"/>
          </a:p>
        </p:txBody>
      </p:sp>
      <p:grpSp>
        <p:nvGrpSpPr>
          <p:cNvPr id="10" name="Group 10"/>
          <p:cNvGrpSpPr/>
          <p:nvPr/>
        </p:nvGrpSpPr>
        <p:grpSpPr>
          <a:xfrm>
            <a:off x="1220957" y="2364853"/>
            <a:ext cx="3617982" cy="7040823"/>
            <a:chOff x="0" y="0"/>
            <a:chExt cx="4823976" cy="9387763"/>
          </a:xfrm>
        </p:grpSpPr>
        <p:sp>
          <p:nvSpPr>
            <p:cNvPr id="11" name="TextBox 11"/>
            <p:cNvSpPr txBox="1"/>
            <p:nvPr/>
          </p:nvSpPr>
          <p:spPr>
            <a:xfrm>
              <a:off x="0" y="7327541"/>
              <a:ext cx="4823976" cy="2060222"/>
            </a:xfrm>
            <a:prstGeom prst="rect">
              <a:avLst/>
            </a:prstGeom>
          </p:spPr>
          <p:txBody>
            <a:bodyPr lIns="0" tIns="0" rIns="0" bIns="0" rtlCol="0" anchor="t">
              <a:spAutoFit/>
            </a:bodyPr>
            <a:lstStyle/>
            <a:p>
              <a:pPr algn="ctr" rtl="1">
                <a:lnSpc>
                  <a:spcPts val="6300"/>
                </a:lnSpc>
                <a:spcBef>
                  <a:spcPct val="0"/>
                </a:spcBef>
              </a:pPr>
              <a:r>
                <a:rPr lang="he-IL" sz="4500" dirty="0">
                  <a:solidFill>
                    <a:srgbClr val="000000"/>
                  </a:solidFill>
                  <a:latin typeface="Arial (Body)"/>
                </a:rPr>
                <a:t>עובדים זרים שלא כחוק</a:t>
              </a:r>
            </a:p>
          </p:txBody>
        </p:sp>
        <p:sp>
          <p:nvSpPr>
            <p:cNvPr id="12" name="Freeform 12"/>
            <p:cNvSpPr/>
            <p:nvPr/>
          </p:nvSpPr>
          <p:spPr>
            <a:xfrm>
              <a:off x="1299697" y="0"/>
              <a:ext cx="2224582" cy="6448063"/>
            </a:xfrm>
            <a:custGeom>
              <a:avLst/>
              <a:gdLst/>
              <a:ahLst/>
              <a:cxnLst/>
              <a:rect l="l" t="t" r="r" b="b"/>
              <a:pathLst>
                <a:path w="2224582" h="6448063">
                  <a:moveTo>
                    <a:pt x="0" y="0"/>
                  </a:moveTo>
                  <a:lnTo>
                    <a:pt x="2224582" y="0"/>
                  </a:lnTo>
                  <a:lnTo>
                    <a:pt x="2224582" y="6448063"/>
                  </a:lnTo>
                  <a:lnTo>
                    <a:pt x="0" y="644806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L"/>
            </a:p>
          </p:txBody>
        </p:sp>
      </p:grpSp>
      <p:sp>
        <p:nvSpPr>
          <p:cNvPr id="13" name="TextBox 13"/>
          <p:cNvSpPr txBox="1"/>
          <p:nvPr/>
        </p:nvSpPr>
        <p:spPr>
          <a:xfrm>
            <a:off x="13169218" y="9865726"/>
            <a:ext cx="5118782" cy="375285"/>
          </a:xfrm>
          <a:prstGeom prst="rect">
            <a:avLst/>
          </a:prstGeom>
        </p:spPr>
        <p:txBody>
          <a:bodyPr lIns="0" tIns="0" rIns="0" bIns="0" rtlCol="0" anchor="t">
            <a:spAutoFit/>
          </a:bodyPr>
          <a:lstStyle/>
          <a:p>
            <a:pPr algn="ctr">
              <a:lnSpc>
                <a:spcPts val="2939"/>
              </a:lnSpc>
              <a:spcBef>
                <a:spcPct val="0"/>
              </a:spcBef>
            </a:pPr>
            <a:r>
              <a:rPr lang="en-US" sz="2099" dirty="0" err="1">
                <a:solidFill>
                  <a:srgbClr val="000000"/>
                </a:solidFill>
                <a:cs typeface="Canva Sans 1"/>
              </a:rPr>
              <a:t>מינהל</a:t>
            </a:r>
            <a:r>
              <a:rPr lang="en-US" sz="2099" dirty="0">
                <a:solidFill>
                  <a:srgbClr val="000000"/>
                </a:solidFill>
                <a:cs typeface="Canva Sans 1"/>
              </a:rPr>
              <a:t> </a:t>
            </a:r>
            <a:r>
              <a:rPr lang="en-US" sz="2099" dirty="0" err="1">
                <a:solidFill>
                  <a:srgbClr val="000000"/>
                </a:solidFill>
                <a:cs typeface="Canva Sans 1"/>
              </a:rPr>
              <a:t>אכיפה</a:t>
            </a:r>
            <a:r>
              <a:rPr lang="en-US" sz="2099" dirty="0">
                <a:solidFill>
                  <a:srgbClr val="000000"/>
                </a:solidFill>
                <a:cs typeface="Canva Sans 1"/>
              </a:rPr>
              <a:t> </a:t>
            </a:r>
            <a:r>
              <a:rPr lang="en-US" sz="2099" dirty="0" err="1">
                <a:solidFill>
                  <a:srgbClr val="000000"/>
                </a:solidFill>
                <a:cs typeface="Canva Sans 1"/>
              </a:rPr>
              <a:t>וזרים</a:t>
            </a:r>
            <a:r>
              <a:rPr lang="en-US" sz="2099" dirty="0">
                <a:solidFill>
                  <a:srgbClr val="000000"/>
                </a:solidFill>
                <a:cs typeface="Canva Sans 1"/>
              </a:rPr>
              <a:t> </a:t>
            </a:r>
            <a:r>
              <a:rPr lang="en-US" sz="2099" dirty="0" err="1">
                <a:solidFill>
                  <a:srgbClr val="000000"/>
                </a:solidFill>
                <a:cs typeface="Canva Sans 1"/>
              </a:rPr>
              <a:t>ברשות</a:t>
            </a:r>
            <a:r>
              <a:rPr lang="en-US" sz="2099" dirty="0">
                <a:solidFill>
                  <a:srgbClr val="000000"/>
                </a:solidFill>
                <a:cs typeface="Canva Sans 1"/>
              </a:rPr>
              <a:t> </a:t>
            </a:r>
            <a:r>
              <a:rPr lang="en-US" sz="2099" dirty="0" err="1">
                <a:solidFill>
                  <a:srgbClr val="000000"/>
                </a:solidFill>
                <a:cs typeface="Canva Sans 1"/>
              </a:rPr>
              <a:t>האוכלוסין</a:t>
            </a:r>
            <a:r>
              <a:rPr lang="en-US" sz="2099" dirty="0">
                <a:solidFill>
                  <a:srgbClr val="000000"/>
                </a:solidFill>
                <a:cs typeface="Canva Sans 1"/>
              </a:rPr>
              <a:t>, 2023*</a:t>
            </a:r>
          </a:p>
        </p:txBody>
      </p:sp>
      <p:sp>
        <p:nvSpPr>
          <p:cNvPr id="14" name="TextBox 13">
            <a:extLst>
              <a:ext uri="{FF2B5EF4-FFF2-40B4-BE49-F238E27FC236}">
                <a16:creationId xmlns:a16="http://schemas.microsoft.com/office/drawing/2014/main" id="{6B342B6F-EB97-96B5-6421-0381A3E3477E}"/>
              </a:ext>
            </a:extLst>
          </p:cNvPr>
          <p:cNvSpPr txBox="1"/>
          <p:nvPr/>
        </p:nvSpPr>
        <p:spPr>
          <a:xfrm>
            <a:off x="12372412" y="7716134"/>
            <a:ext cx="4692834" cy="1323439"/>
          </a:xfrm>
          <a:prstGeom prst="rect">
            <a:avLst/>
          </a:prstGeom>
          <a:noFill/>
        </p:spPr>
        <p:txBody>
          <a:bodyPr wrap="square" rtlCol="0">
            <a:spAutoFit/>
          </a:bodyPr>
          <a:lstStyle/>
          <a:p>
            <a:pPr algn="ctr"/>
            <a:r>
              <a:rPr lang="he-IL" sz="4000" dirty="0"/>
              <a:t>תיירים שחרגו מזמן שהותם בישראל</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000"/>
          </a:blip>
          <a:srcRect l="8544" t="8567" r="3942" b="22944"/>
          <a:stretch>
            <a:fillRect/>
          </a:stretch>
        </p:blipFill>
        <p:spPr>
          <a:xfrm>
            <a:off x="0" y="38100"/>
            <a:ext cx="18288000" cy="10287000"/>
          </a:xfrm>
          <a:prstGeom prst="rect">
            <a:avLst/>
          </a:prstGeom>
        </p:spPr>
      </p:pic>
      <p:sp>
        <p:nvSpPr>
          <p:cNvPr id="3" name="Freeform 3"/>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3"/>
            <a:stretch>
              <a:fillRect/>
            </a:stretch>
          </a:blipFill>
        </p:spPr>
        <p:txBody>
          <a:bodyPr/>
          <a:lstStyle/>
          <a:p>
            <a:endParaRPr lang="en-IL"/>
          </a:p>
        </p:txBody>
      </p:sp>
      <p:sp>
        <p:nvSpPr>
          <p:cNvPr id="4" name="Freeform 4"/>
          <p:cNvSpPr/>
          <p:nvPr/>
        </p:nvSpPr>
        <p:spPr>
          <a:xfrm>
            <a:off x="11755635" y="2461731"/>
            <a:ext cx="5503665" cy="7051571"/>
          </a:xfrm>
          <a:custGeom>
            <a:avLst/>
            <a:gdLst/>
            <a:ahLst/>
            <a:cxnLst/>
            <a:rect l="l" t="t" r="r" b="b"/>
            <a:pathLst>
              <a:path w="5503665" h="7051571">
                <a:moveTo>
                  <a:pt x="0" y="0"/>
                </a:moveTo>
                <a:lnTo>
                  <a:pt x="5503665" y="0"/>
                </a:lnTo>
                <a:lnTo>
                  <a:pt x="5503665" y="7051570"/>
                </a:lnTo>
                <a:lnTo>
                  <a:pt x="0" y="7051570"/>
                </a:lnTo>
                <a:lnTo>
                  <a:pt x="0" y="0"/>
                </a:lnTo>
                <a:close/>
              </a:path>
            </a:pathLst>
          </a:custGeom>
          <a:blipFill>
            <a:blip r:embed="rId4"/>
            <a:stretch>
              <a:fillRect/>
            </a:stretch>
          </a:blipFill>
        </p:spPr>
        <p:txBody>
          <a:bodyPr/>
          <a:lstStyle/>
          <a:p>
            <a:endParaRPr lang="en-IL"/>
          </a:p>
        </p:txBody>
      </p:sp>
      <p:sp>
        <p:nvSpPr>
          <p:cNvPr id="5" name="Freeform 5"/>
          <p:cNvSpPr/>
          <p:nvPr/>
        </p:nvSpPr>
        <p:spPr>
          <a:xfrm>
            <a:off x="8713293" y="4532990"/>
            <a:ext cx="2425423" cy="2909053"/>
          </a:xfrm>
          <a:custGeom>
            <a:avLst/>
            <a:gdLst/>
            <a:ahLst/>
            <a:cxnLst/>
            <a:rect l="l" t="t" r="r" b="b"/>
            <a:pathLst>
              <a:path w="2425423" h="2909053">
                <a:moveTo>
                  <a:pt x="0" y="0"/>
                </a:moveTo>
                <a:lnTo>
                  <a:pt x="2425423" y="0"/>
                </a:lnTo>
                <a:lnTo>
                  <a:pt x="2425423" y="2909052"/>
                </a:lnTo>
                <a:lnTo>
                  <a:pt x="0" y="290905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6" name="TextBox 6"/>
          <p:cNvSpPr txBox="1"/>
          <p:nvPr/>
        </p:nvSpPr>
        <p:spPr>
          <a:xfrm>
            <a:off x="0" y="895350"/>
            <a:ext cx="18288000" cy="1160780"/>
          </a:xfrm>
          <a:prstGeom prst="rect">
            <a:avLst/>
          </a:prstGeom>
        </p:spPr>
        <p:txBody>
          <a:bodyPr lIns="0" tIns="0" rIns="0" bIns="0" rtlCol="0" anchor="t">
            <a:spAutoFit/>
          </a:bodyPr>
          <a:lstStyle/>
          <a:p>
            <a:pPr marL="0" lvl="0" indent="0" algn="ctr">
              <a:lnSpc>
                <a:spcPts val="9520"/>
              </a:lnSpc>
              <a:spcBef>
                <a:spcPct val="0"/>
              </a:spcBef>
            </a:pPr>
            <a:r>
              <a:rPr lang="en-US" sz="6800" u="none" dirty="0" err="1">
                <a:solidFill>
                  <a:srgbClr val="000000"/>
                </a:solidFill>
                <a:cs typeface="Rubik Bold"/>
              </a:rPr>
              <a:t>שוהים</a:t>
            </a:r>
            <a:r>
              <a:rPr lang="en-US" sz="6800" u="none" dirty="0">
                <a:solidFill>
                  <a:srgbClr val="000000"/>
                </a:solidFill>
                <a:cs typeface="Rubik Bold"/>
              </a:rPr>
              <a:t> </a:t>
            </a:r>
            <a:r>
              <a:rPr lang="en-US" sz="6800" u="none" dirty="0" err="1">
                <a:solidFill>
                  <a:srgbClr val="000000"/>
                </a:solidFill>
                <a:cs typeface="Rubik Bold"/>
              </a:rPr>
              <a:t>בלתי</a:t>
            </a:r>
            <a:r>
              <a:rPr lang="en-US" sz="6800" u="none" dirty="0">
                <a:solidFill>
                  <a:srgbClr val="000000"/>
                </a:solidFill>
                <a:cs typeface="Rubik Bold"/>
              </a:rPr>
              <a:t> </a:t>
            </a:r>
            <a:r>
              <a:rPr lang="en-US" sz="6800" u="none" dirty="0" err="1">
                <a:solidFill>
                  <a:srgbClr val="000000"/>
                </a:solidFill>
                <a:cs typeface="Rubik Bold"/>
              </a:rPr>
              <a:t>חוקיים</a:t>
            </a:r>
            <a:r>
              <a:rPr lang="en-US" sz="6800" u="none" dirty="0">
                <a:solidFill>
                  <a:srgbClr val="000000"/>
                </a:solidFill>
                <a:cs typeface="Rubik Bold"/>
              </a:rPr>
              <a:t> </a:t>
            </a:r>
            <a:r>
              <a:rPr lang="en-US" sz="6800" u="none" dirty="0" err="1">
                <a:solidFill>
                  <a:srgbClr val="000000"/>
                </a:solidFill>
                <a:cs typeface="Rubik Bold"/>
              </a:rPr>
              <a:t>שנכנסו</a:t>
            </a:r>
            <a:r>
              <a:rPr lang="en-US" sz="6800" u="none" dirty="0">
                <a:solidFill>
                  <a:srgbClr val="000000"/>
                </a:solidFill>
                <a:cs typeface="Rubik Bold"/>
              </a:rPr>
              <a:t> </a:t>
            </a:r>
            <a:r>
              <a:rPr lang="en-US" sz="6800" u="none" dirty="0" err="1">
                <a:solidFill>
                  <a:srgbClr val="000000"/>
                </a:solidFill>
                <a:cs typeface="Rubik Bold"/>
              </a:rPr>
              <a:t>כתיירים</a:t>
            </a:r>
            <a:r>
              <a:rPr lang="he-IL" sz="6800" u="none" dirty="0">
                <a:solidFill>
                  <a:srgbClr val="000000"/>
                </a:solidFill>
                <a:cs typeface="Rubik Bold"/>
              </a:rPr>
              <a:t> כ-25000</a:t>
            </a:r>
            <a:endParaRPr lang="en-US" sz="6800" u="none" dirty="0">
              <a:solidFill>
                <a:srgbClr val="000000"/>
              </a:solidFill>
              <a:cs typeface="Rubik Bold"/>
            </a:endParaRPr>
          </a:p>
        </p:txBody>
      </p:sp>
      <p:sp>
        <p:nvSpPr>
          <p:cNvPr id="7" name="TextBox 7"/>
          <p:cNvSpPr txBox="1"/>
          <p:nvPr/>
        </p:nvSpPr>
        <p:spPr>
          <a:xfrm>
            <a:off x="13862337" y="9865726"/>
            <a:ext cx="4293989" cy="375285"/>
          </a:xfrm>
          <a:prstGeom prst="rect">
            <a:avLst/>
          </a:prstGeom>
        </p:spPr>
        <p:txBody>
          <a:bodyPr lIns="0" tIns="0" rIns="0" bIns="0" rtlCol="0" anchor="t">
            <a:spAutoFit/>
          </a:bodyPr>
          <a:lstStyle/>
          <a:p>
            <a:pPr algn="ctr">
              <a:lnSpc>
                <a:spcPts val="2939"/>
              </a:lnSpc>
              <a:spcBef>
                <a:spcPct val="0"/>
              </a:spcBef>
            </a:pPr>
            <a:r>
              <a:rPr lang="en-US" sz="2099">
                <a:solidFill>
                  <a:srgbClr val="000000"/>
                </a:solidFill>
                <a:latin typeface="Canva Sans 1"/>
              </a:rPr>
              <a:t>*הלשכה המרכזית לסטטיסטיקה, 2022</a:t>
            </a:r>
          </a:p>
        </p:txBody>
      </p:sp>
      <p:sp>
        <p:nvSpPr>
          <p:cNvPr id="8" name="Freeform 8"/>
          <p:cNvSpPr/>
          <p:nvPr/>
        </p:nvSpPr>
        <p:spPr>
          <a:xfrm>
            <a:off x="184777" y="3529976"/>
            <a:ext cx="7911597" cy="4915080"/>
          </a:xfrm>
          <a:custGeom>
            <a:avLst/>
            <a:gdLst/>
            <a:ahLst/>
            <a:cxnLst/>
            <a:rect l="l" t="t" r="r" b="b"/>
            <a:pathLst>
              <a:path w="7911597" h="4915080">
                <a:moveTo>
                  <a:pt x="0" y="0"/>
                </a:moveTo>
                <a:lnTo>
                  <a:pt x="7911597" y="0"/>
                </a:lnTo>
                <a:lnTo>
                  <a:pt x="7911597" y="4915080"/>
                </a:lnTo>
                <a:lnTo>
                  <a:pt x="0" y="491508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L"/>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000"/>
          </a:blip>
          <a:srcRect l="8544" t="8567" r="3942" b="22944"/>
          <a:stretch>
            <a:fillRect/>
          </a:stretch>
        </p:blipFill>
        <p:spPr>
          <a:xfrm>
            <a:off x="0" y="0"/>
            <a:ext cx="18288000" cy="10287000"/>
          </a:xfrm>
          <a:prstGeom prst="rect">
            <a:avLst/>
          </a:prstGeom>
        </p:spPr>
      </p:pic>
      <p:sp>
        <p:nvSpPr>
          <p:cNvPr id="3" name="Freeform 3"/>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3"/>
            <a:stretch>
              <a:fillRect/>
            </a:stretch>
          </a:blipFill>
        </p:spPr>
        <p:txBody>
          <a:bodyPr/>
          <a:lstStyle/>
          <a:p>
            <a:endParaRPr lang="en-IL"/>
          </a:p>
        </p:txBody>
      </p:sp>
      <p:grpSp>
        <p:nvGrpSpPr>
          <p:cNvPr id="4" name="Group 4"/>
          <p:cNvGrpSpPr/>
          <p:nvPr/>
        </p:nvGrpSpPr>
        <p:grpSpPr>
          <a:xfrm>
            <a:off x="1964813" y="2523178"/>
            <a:ext cx="5310869" cy="5240644"/>
            <a:chOff x="0" y="0"/>
            <a:chExt cx="7081158" cy="6987526"/>
          </a:xfrm>
        </p:grpSpPr>
        <p:sp>
          <p:nvSpPr>
            <p:cNvPr id="5" name="Freeform 5"/>
            <p:cNvSpPr/>
            <p:nvPr/>
          </p:nvSpPr>
          <p:spPr>
            <a:xfrm>
              <a:off x="0" y="0"/>
              <a:ext cx="6250659" cy="6987526"/>
            </a:xfrm>
            <a:custGeom>
              <a:avLst/>
              <a:gdLst/>
              <a:ahLst/>
              <a:cxnLst/>
              <a:rect l="l" t="t" r="r" b="b"/>
              <a:pathLst>
                <a:path w="6250659" h="6987526">
                  <a:moveTo>
                    <a:pt x="0" y="0"/>
                  </a:moveTo>
                  <a:lnTo>
                    <a:pt x="6250659" y="0"/>
                  </a:lnTo>
                  <a:lnTo>
                    <a:pt x="6250659" y="6987526"/>
                  </a:lnTo>
                  <a:lnTo>
                    <a:pt x="0" y="698752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L"/>
            </a:p>
          </p:txBody>
        </p:sp>
        <p:sp>
          <p:nvSpPr>
            <p:cNvPr id="6" name="Freeform 6"/>
            <p:cNvSpPr/>
            <p:nvPr/>
          </p:nvSpPr>
          <p:spPr>
            <a:xfrm>
              <a:off x="5545078" y="0"/>
              <a:ext cx="914118" cy="1369932"/>
            </a:xfrm>
            <a:custGeom>
              <a:avLst/>
              <a:gdLst/>
              <a:ahLst/>
              <a:cxnLst/>
              <a:rect l="l" t="t" r="r" b="b"/>
              <a:pathLst>
                <a:path w="914118" h="1369932">
                  <a:moveTo>
                    <a:pt x="0" y="0"/>
                  </a:moveTo>
                  <a:lnTo>
                    <a:pt x="914118" y="0"/>
                  </a:lnTo>
                  <a:lnTo>
                    <a:pt x="914118" y="1369932"/>
                  </a:lnTo>
                  <a:lnTo>
                    <a:pt x="0" y="13699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L"/>
            </a:p>
          </p:txBody>
        </p:sp>
        <p:sp>
          <p:nvSpPr>
            <p:cNvPr id="7" name="Freeform 7"/>
            <p:cNvSpPr/>
            <p:nvPr/>
          </p:nvSpPr>
          <p:spPr>
            <a:xfrm>
              <a:off x="5124593" y="2957147"/>
              <a:ext cx="1956566" cy="4030379"/>
            </a:xfrm>
            <a:custGeom>
              <a:avLst/>
              <a:gdLst/>
              <a:ahLst/>
              <a:cxnLst/>
              <a:rect l="l" t="t" r="r" b="b"/>
              <a:pathLst>
                <a:path w="1956566" h="4030379">
                  <a:moveTo>
                    <a:pt x="0" y="0"/>
                  </a:moveTo>
                  <a:lnTo>
                    <a:pt x="1956565" y="0"/>
                  </a:lnTo>
                  <a:lnTo>
                    <a:pt x="1956565" y="4030379"/>
                  </a:lnTo>
                  <a:lnTo>
                    <a:pt x="0" y="403037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IL"/>
            </a:p>
          </p:txBody>
        </p:sp>
      </p:grpSp>
      <p:sp>
        <p:nvSpPr>
          <p:cNvPr id="8" name="Freeform 8"/>
          <p:cNvSpPr/>
          <p:nvPr/>
        </p:nvSpPr>
        <p:spPr>
          <a:xfrm>
            <a:off x="10771037" y="1724696"/>
            <a:ext cx="5389516" cy="6837609"/>
          </a:xfrm>
          <a:custGeom>
            <a:avLst/>
            <a:gdLst/>
            <a:ahLst/>
            <a:cxnLst/>
            <a:rect l="l" t="t" r="r" b="b"/>
            <a:pathLst>
              <a:path w="5389516" h="6837609">
                <a:moveTo>
                  <a:pt x="0" y="0"/>
                </a:moveTo>
                <a:lnTo>
                  <a:pt x="5389517" y="0"/>
                </a:lnTo>
                <a:lnTo>
                  <a:pt x="5389517" y="6837608"/>
                </a:lnTo>
                <a:lnTo>
                  <a:pt x="0" y="6837608"/>
                </a:lnTo>
                <a:lnTo>
                  <a:pt x="0" y="0"/>
                </a:lnTo>
                <a:close/>
              </a:path>
            </a:pathLst>
          </a:custGeom>
          <a:blipFill>
            <a:blip r:embed="rId10"/>
            <a:stretch>
              <a:fillRect/>
            </a:stretch>
          </a:blipFill>
        </p:spPr>
        <p:txBody>
          <a:bodyPr/>
          <a:lstStyle/>
          <a:p>
            <a:endParaRPr lang="en-IL"/>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000"/>
          </a:blip>
          <a:srcRect l="8544" t="8567" r="3942" b="22944"/>
          <a:stretch>
            <a:fillRect/>
          </a:stretch>
        </p:blipFill>
        <p:spPr>
          <a:xfrm>
            <a:off x="0" y="38100"/>
            <a:ext cx="18288000" cy="10287000"/>
          </a:xfrm>
          <a:prstGeom prst="rect">
            <a:avLst/>
          </a:prstGeom>
        </p:spPr>
      </p:pic>
      <p:sp>
        <p:nvSpPr>
          <p:cNvPr id="3" name="TextBox 3"/>
          <p:cNvSpPr txBox="1"/>
          <p:nvPr/>
        </p:nvSpPr>
        <p:spPr>
          <a:xfrm>
            <a:off x="9972336" y="645516"/>
            <a:ext cx="7444277" cy="1526537"/>
          </a:xfrm>
          <a:prstGeom prst="rect">
            <a:avLst/>
          </a:prstGeom>
        </p:spPr>
        <p:txBody>
          <a:bodyPr lIns="0" tIns="0" rIns="0" bIns="0" rtlCol="0" anchor="t">
            <a:spAutoFit/>
          </a:bodyPr>
          <a:lstStyle/>
          <a:p>
            <a:pPr marL="0" lvl="0" indent="0" algn="ctr">
              <a:lnSpc>
                <a:spcPts val="12460"/>
              </a:lnSpc>
              <a:spcBef>
                <a:spcPct val="0"/>
              </a:spcBef>
            </a:pPr>
            <a:r>
              <a:rPr lang="en-US" sz="8900" u="none">
                <a:solidFill>
                  <a:srgbClr val="040606"/>
                </a:solidFill>
                <a:cs typeface="Rubik"/>
              </a:rPr>
              <a:t>המצב כיום </a:t>
            </a:r>
          </a:p>
        </p:txBody>
      </p:sp>
      <p:grpSp>
        <p:nvGrpSpPr>
          <p:cNvPr id="4" name="Group 4"/>
          <p:cNvGrpSpPr/>
          <p:nvPr/>
        </p:nvGrpSpPr>
        <p:grpSpPr>
          <a:xfrm>
            <a:off x="6553076" y="3705886"/>
            <a:ext cx="661281" cy="636651"/>
            <a:chOff x="0" y="0"/>
            <a:chExt cx="164590" cy="158459"/>
          </a:xfrm>
        </p:grpSpPr>
        <p:sp>
          <p:nvSpPr>
            <p:cNvPr id="5" name="Freeform 5"/>
            <p:cNvSpPr/>
            <p:nvPr/>
          </p:nvSpPr>
          <p:spPr>
            <a:xfrm>
              <a:off x="0" y="0"/>
              <a:ext cx="164590" cy="158459"/>
            </a:xfrm>
            <a:custGeom>
              <a:avLst/>
              <a:gdLst/>
              <a:ahLst/>
              <a:cxnLst/>
              <a:rect l="l" t="t" r="r" b="b"/>
              <a:pathLst>
                <a:path w="164590" h="158459">
                  <a:moveTo>
                    <a:pt x="0" y="0"/>
                  </a:moveTo>
                  <a:lnTo>
                    <a:pt x="164590" y="0"/>
                  </a:lnTo>
                  <a:lnTo>
                    <a:pt x="164590" y="158459"/>
                  </a:lnTo>
                  <a:lnTo>
                    <a:pt x="0" y="158459"/>
                  </a:lnTo>
                  <a:close/>
                </a:path>
              </a:pathLst>
            </a:custGeom>
            <a:solidFill>
              <a:srgbClr val="109094"/>
            </a:solidFill>
          </p:spPr>
          <p:txBody>
            <a:bodyPr/>
            <a:lstStyle/>
            <a:p>
              <a:endParaRPr lang="en-IL"/>
            </a:p>
          </p:txBody>
        </p:sp>
        <p:sp>
          <p:nvSpPr>
            <p:cNvPr id="6" name="TextBox 6"/>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3072713" y="3600539"/>
            <a:ext cx="3308728" cy="891988"/>
            <a:chOff x="0" y="0"/>
            <a:chExt cx="823526" cy="222011"/>
          </a:xfrm>
        </p:grpSpPr>
        <p:sp>
          <p:nvSpPr>
            <p:cNvPr id="8" name="Freeform 8"/>
            <p:cNvSpPr/>
            <p:nvPr/>
          </p:nvSpPr>
          <p:spPr>
            <a:xfrm>
              <a:off x="0" y="0"/>
              <a:ext cx="823526" cy="222011"/>
            </a:xfrm>
            <a:custGeom>
              <a:avLst/>
              <a:gdLst/>
              <a:ahLst/>
              <a:cxnLst/>
              <a:rect l="l" t="t" r="r" b="b"/>
              <a:pathLst>
                <a:path w="823526" h="222011">
                  <a:moveTo>
                    <a:pt x="0" y="0"/>
                  </a:moveTo>
                  <a:lnTo>
                    <a:pt x="823526" y="0"/>
                  </a:lnTo>
                  <a:lnTo>
                    <a:pt x="823526" y="222011"/>
                  </a:lnTo>
                  <a:lnTo>
                    <a:pt x="0" y="222011"/>
                  </a:lnTo>
                  <a:close/>
                </a:path>
              </a:pathLst>
            </a:custGeom>
            <a:solidFill>
              <a:srgbClr val="10117F"/>
            </a:solidFill>
          </p:spPr>
          <p:txBody>
            <a:bodyPr/>
            <a:lstStyle/>
            <a:p>
              <a:endParaRPr lang="en-IL"/>
            </a:p>
          </p:txBody>
        </p:sp>
        <p:sp>
          <p:nvSpPr>
            <p:cNvPr id="9" name="TextBox 9"/>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5962059" y="3387561"/>
            <a:ext cx="916618" cy="636651"/>
            <a:chOff x="0" y="0"/>
            <a:chExt cx="228142" cy="158459"/>
          </a:xfrm>
        </p:grpSpPr>
        <p:sp>
          <p:nvSpPr>
            <p:cNvPr id="11" name="Freeform 11"/>
            <p:cNvSpPr/>
            <p:nvPr/>
          </p:nvSpPr>
          <p:spPr>
            <a:xfrm>
              <a:off x="0" y="0"/>
              <a:ext cx="228142" cy="158459"/>
            </a:xfrm>
            <a:custGeom>
              <a:avLst/>
              <a:gdLst/>
              <a:ahLst/>
              <a:cxnLst/>
              <a:rect l="l" t="t" r="r" b="b"/>
              <a:pathLst>
                <a:path w="228142" h="158459">
                  <a:moveTo>
                    <a:pt x="0" y="0"/>
                  </a:moveTo>
                  <a:lnTo>
                    <a:pt x="228142" y="0"/>
                  </a:lnTo>
                  <a:lnTo>
                    <a:pt x="228142" y="158459"/>
                  </a:lnTo>
                  <a:lnTo>
                    <a:pt x="0" y="158459"/>
                  </a:lnTo>
                  <a:close/>
                </a:path>
              </a:pathLst>
            </a:custGeom>
            <a:solidFill>
              <a:srgbClr val="004AAD"/>
            </a:solidFill>
          </p:spPr>
          <p:txBody>
            <a:bodyPr/>
            <a:lstStyle/>
            <a:p>
              <a:endParaRPr lang="en-IL"/>
            </a:p>
          </p:txBody>
        </p:sp>
        <p:sp>
          <p:nvSpPr>
            <p:cNvPr id="12" name="TextBox 12"/>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3120338" y="3765461"/>
            <a:ext cx="2924897" cy="600244"/>
          </a:xfrm>
          <a:prstGeom prst="rect">
            <a:avLst/>
          </a:prstGeom>
        </p:spPr>
        <p:txBody>
          <a:bodyPr lIns="0" tIns="0" rIns="0" bIns="0" rtlCol="0" anchor="t">
            <a:spAutoFit/>
          </a:bodyPr>
          <a:lstStyle/>
          <a:p>
            <a:pPr>
              <a:lnSpc>
                <a:spcPts val="4655"/>
              </a:lnSpc>
            </a:pPr>
            <a:r>
              <a:rPr lang="en-US" sz="4232">
                <a:solidFill>
                  <a:srgbClr val="FFFFFF"/>
                </a:solidFill>
                <a:cs typeface="Lato Bold"/>
              </a:rPr>
              <a:t>מידע מקדים</a:t>
            </a:r>
          </a:p>
        </p:txBody>
      </p:sp>
      <p:pic>
        <p:nvPicPr>
          <p:cNvPr id="14" name="Picture 14"/>
          <p:cNvPicPr>
            <a:picLocks noChangeAspect="1"/>
          </p:cNvPicPr>
          <p:nvPr/>
        </p:nvPicPr>
        <p:blipFill>
          <a:blip r:embed="rId3"/>
          <a:srcRect/>
          <a:stretch>
            <a:fillRect/>
          </a:stretch>
        </p:blipFill>
        <p:spPr>
          <a:xfrm>
            <a:off x="3877956" y="7495658"/>
            <a:ext cx="2203694" cy="1873140"/>
          </a:xfrm>
          <a:prstGeom prst="rect">
            <a:avLst/>
          </a:prstGeom>
        </p:spPr>
      </p:pic>
      <p:sp>
        <p:nvSpPr>
          <p:cNvPr id="15" name="TextBox 15"/>
          <p:cNvSpPr txBox="1"/>
          <p:nvPr/>
        </p:nvSpPr>
        <p:spPr>
          <a:xfrm>
            <a:off x="2402512" y="5089089"/>
            <a:ext cx="5028906" cy="2600156"/>
          </a:xfrm>
          <a:prstGeom prst="rect">
            <a:avLst/>
          </a:prstGeom>
        </p:spPr>
        <p:txBody>
          <a:bodyPr lIns="0" tIns="0" rIns="0" bIns="0" rtlCol="0" anchor="t">
            <a:spAutoFit/>
          </a:bodyPr>
          <a:lstStyle/>
          <a:p>
            <a:pPr algn="ctr">
              <a:lnSpc>
                <a:spcPts val="4110"/>
              </a:lnSpc>
            </a:pPr>
            <a:r>
              <a:rPr lang="en-US" sz="3736">
                <a:solidFill>
                  <a:srgbClr val="000000"/>
                </a:solidFill>
                <a:cs typeface="Lato Bold"/>
              </a:rPr>
              <a:t>אין</a:t>
            </a:r>
            <a:r>
              <a:rPr lang="en-US" sz="3736">
                <a:solidFill>
                  <a:srgbClr val="000000"/>
                </a:solidFill>
                <a:latin typeface="Lato"/>
              </a:rPr>
              <a:t> </a:t>
            </a:r>
            <a:r>
              <a:rPr lang="en-US" sz="3736">
                <a:solidFill>
                  <a:srgbClr val="000000"/>
                </a:solidFill>
                <a:cs typeface="Lato Bold"/>
              </a:rPr>
              <a:t>רישום מוקדם</a:t>
            </a:r>
            <a:r>
              <a:rPr lang="en-US" sz="3736">
                <a:solidFill>
                  <a:srgbClr val="000000"/>
                </a:solidFill>
                <a:latin typeface="Lato"/>
              </a:rPr>
              <a:t> טרם הגעת התייר לישראל</a:t>
            </a:r>
          </a:p>
          <a:p>
            <a:pPr algn="ctr">
              <a:lnSpc>
                <a:spcPts val="4110"/>
              </a:lnSpc>
            </a:pPr>
            <a:endParaRPr lang="en-US" sz="3736">
              <a:solidFill>
                <a:srgbClr val="000000"/>
              </a:solidFill>
              <a:latin typeface="Lato"/>
            </a:endParaRPr>
          </a:p>
          <a:p>
            <a:pPr marL="0" lvl="0" indent="0" algn="ctr">
              <a:lnSpc>
                <a:spcPts val="4110"/>
              </a:lnSpc>
              <a:spcBef>
                <a:spcPct val="0"/>
              </a:spcBef>
            </a:pPr>
            <a:endParaRPr lang="en-US" sz="3736">
              <a:solidFill>
                <a:srgbClr val="000000"/>
              </a:solidFill>
              <a:latin typeface="Lato"/>
            </a:endParaRPr>
          </a:p>
          <a:p>
            <a:pPr marL="0" lvl="0" indent="0" algn="ctr">
              <a:lnSpc>
                <a:spcPts val="4110"/>
              </a:lnSpc>
              <a:spcBef>
                <a:spcPct val="0"/>
              </a:spcBef>
            </a:pPr>
            <a:endParaRPr lang="en-US" sz="3736">
              <a:solidFill>
                <a:srgbClr val="000000"/>
              </a:solidFill>
              <a:latin typeface="Lato"/>
            </a:endParaRPr>
          </a:p>
        </p:txBody>
      </p:sp>
      <p:sp>
        <p:nvSpPr>
          <p:cNvPr id="16" name="Freeform 16"/>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4"/>
            <a:stretch>
              <a:fillRect/>
            </a:stretch>
          </a:blipFill>
        </p:spPr>
        <p:txBody>
          <a:bodyPr/>
          <a:lstStyle/>
          <a:p>
            <a:endParaRPr lang="en-IL"/>
          </a:p>
        </p:txBody>
      </p:sp>
      <p:grpSp>
        <p:nvGrpSpPr>
          <p:cNvPr id="17" name="Group 17"/>
          <p:cNvGrpSpPr/>
          <p:nvPr/>
        </p:nvGrpSpPr>
        <p:grpSpPr>
          <a:xfrm>
            <a:off x="10964366" y="3096987"/>
            <a:ext cx="4529579" cy="6565310"/>
            <a:chOff x="500864" y="0"/>
            <a:chExt cx="6039439" cy="8753747"/>
          </a:xfrm>
        </p:grpSpPr>
        <p:grpSp>
          <p:nvGrpSpPr>
            <p:cNvPr id="18" name="Group 18"/>
            <p:cNvGrpSpPr/>
            <p:nvPr/>
          </p:nvGrpSpPr>
          <p:grpSpPr>
            <a:xfrm>
              <a:off x="4855987" y="0"/>
              <a:ext cx="1237815" cy="859743"/>
              <a:chOff x="0" y="0"/>
              <a:chExt cx="228142" cy="158459"/>
            </a:xfrm>
          </p:grpSpPr>
          <p:sp>
            <p:nvSpPr>
              <p:cNvPr id="19" name="Freeform 19"/>
              <p:cNvSpPr/>
              <p:nvPr/>
            </p:nvSpPr>
            <p:spPr>
              <a:xfrm>
                <a:off x="0" y="0"/>
                <a:ext cx="228142" cy="158459"/>
              </a:xfrm>
              <a:custGeom>
                <a:avLst/>
                <a:gdLst/>
                <a:ahLst/>
                <a:cxnLst/>
                <a:rect l="l" t="t" r="r" b="b"/>
                <a:pathLst>
                  <a:path w="228142" h="158459">
                    <a:moveTo>
                      <a:pt x="0" y="0"/>
                    </a:moveTo>
                    <a:lnTo>
                      <a:pt x="228142" y="0"/>
                    </a:lnTo>
                    <a:lnTo>
                      <a:pt x="228142" y="158459"/>
                    </a:lnTo>
                    <a:lnTo>
                      <a:pt x="0" y="158459"/>
                    </a:lnTo>
                    <a:close/>
                  </a:path>
                </a:pathLst>
              </a:custGeom>
              <a:solidFill>
                <a:srgbClr val="004AAD"/>
              </a:solidFill>
            </p:spPr>
            <p:txBody>
              <a:bodyPr/>
              <a:lstStyle/>
              <a:p>
                <a:endParaRPr lang="en-IL"/>
              </a:p>
            </p:txBody>
          </p:sp>
          <p:sp>
            <p:nvSpPr>
              <p:cNvPr id="20" name="TextBox 20"/>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5647300" y="794192"/>
              <a:ext cx="893003" cy="859743"/>
              <a:chOff x="0" y="0"/>
              <a:chExt cx="164590" cy="158459"/>
            </a:xfrm>
          </p:grpSpPr>
          <p:sp>
            <p:nvSpPr>
              <p:cNvPr id="22" name="Freeform 22"/>
              <p:cNvSpPr/>
              <p:nvPr/>
            </p:nvSpPr>
            <p:spPr>
              <a:xfrm>
                <a:off x="0" y="0"/>
                <a:ext cx="164590" cy="158459"/>
              </a:xfrm>
              <a:custGeom>
                <a:avLst/>
                <a:gdLst/>
                <a:ahLst/>
                <a:cxnLst/>
                <a:rect l="l" t="t" r="r" b="b"/>
                <a:pathLst>
                  <a:path w="164590" h="158459">
                    <a:moveTo>
                      <a:pt x="0" y="0"/>
                    </a:moveTo>
                    <a:lnTo>
                      <a:pt x="164590" y="0"/>
                    </a:lnTo>
                    <a:lnTo>
                      <a:pt x="164590" y="158459"/>
                    </a:lnTo>
                    <a:lnTo>
                      <a:pt x="0" y="158459"/>
                    </a:lnTo>
                    <a:close/>
                  </a:path>
                </a:pathLst>
              </a:custGeom>
              <a:solidFill>
                <a:srgbClr val="109094"/>
              </a:solidFill>
            </p:spPr>
            <p:txBody>
              <a:bodyPr/>
              <a:lstStyle/>
              <a:p>
                <a:endParaRPr lang="en-IL"/>
              </a:p>
            </p:txBody>
          </p:sp>
          <p:sp>
            <p:nvSpPr>
              <p:cNvPr id="23" name="TextBox 23"/>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24" name="Group 24"/>
            <p:cNvGrpSpPr/>
            <p:nvPr/>
          </p:nvGrpSpPr>
          <p:grpSpPr>
            <a:xfrm>
              <a:off x="500864" y="648291"/>
              <a:ext cx="4914658" cy="1208192"/>
              <a:chOff x="0" y="0"/>
              <a:chExt cx="905821" cy="222682"/>
            </a:xfrm>
          </p:grpSpPr>
          <p:sp>
            <p:nvSpPr>
              <p:cNvPr id="25" name="Freeform 25"/>
              <p:cNvSpPr/>
              <p:nvPr/>
            </p:nvSpPr>
            <p:spPr>
              <a:xfrm>
                <a:off x="0" y="0"/>
                <a:ext cx="905821" cy="222682"/>
              </a:xfrm>
              <a:custGeom>
                <a:avLst/>
                <a:gdLst/>
                <a:ahLst/>
                <a:cxnLst/>
                <a:rect l="l" t="t" r="r" b="b"/>
                <a:pathLst>
                  <a:path w="905821" h="222682">
                    <a:moveTo>
                      <a:pt x="0" y="0"/>
                    </a:moveTo>
                    <a:lnTo>
                      <a:pt x="905821" y="0"/>
                    </a:lnTo>
                    <a:lnTo>
                      <a:pt x="905821" y="222682"/>
                    </a:lnTo>
                    <a:lnTo>
                      <a:pt x="0" y="222682"/>
                    </a:lnTo>
                    <a:close/>
                  </a:path>
                </a:pathLst>
              </a:custGeom>
              <a:solidFill>
                <a:srgbClr val="10117F"/>
              </a:solidFill>
            </p:spPr>
            <p:txBody>
              <a:bodyPr/>
              <a:lstStyle/>
              <a:p>
                <a:endParaRPr lang="en-IL"/>
              </a:p>
            </p:txBody>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2659"/>
                  </a:lnSpc>
                  <a:spcBef>
                    <a:spcPct val="0"/>
                  </a:spcBef>
                </a:pPr>
                <a:endParaRPr/>
              </a:p>
            </p:txBody>
          </p:sp>
        </p:grpSp>
        <p:sp>
          <p:nvSpPr>
            <p:cNvPr id="27" name="TextBox 27"/>
            <p:cNvSpPr txBox="1"/>
            <p:nvPr/>
          </p:nvSpPr>
          <p:spPr>
            <a:xfrm>
              <a:off x="500864" y="2401667"/>
              <a:ext cx="5592939" cy="2101625"/>
            </a:xfrm>
            <a:prstGeom prst="rect">
              <a:avLst/>
            </a:prstGeom>
          </p:spPr>
          <p:txBody>
            <a:bodyPr lIns="0" tIns="0" rIns="0" bIns="0" rtlCol="0" anchor="t">
              <a:spAutoFit/>
            </a:bodyPr>
            <a:lstStyle/>
            <a:p>
              <a:pPr algn="ctr">
                <a:lnSpc>
                  <a:spcPts val="4110"/>
                </a:lnSpc>
              </a:pPr>
              <a:r>
                <a:rPr lang="en-US" sz="3736">
                  <a:solidFill>
                    <a:srgbClr val="000000"/>
                  </a:solidFill>
                  <a:cs typeface="Lato Bold"/>
                </a:rPr>
                <a:t>כלל הזרים הנכנסים</a:t>
              </a:r>
              <a:r>
                <a:rPr lang="en-US" sz="3736">
                  <a:solidFill>
                    <a:srgbClr val="000000"/>
                  </a:solidFill>
                  <a:latin typeface="Lato"/>
                </a:rPr>
                <a:t> ארצה עוברים אצל בקר בכניסה</a:t>
              </a:r>
            </a:p>
          </p:txBody>
        </p:sp>
        <p:sp>
          <p:nvSpPr>
            <p:cNvPr id="28" name="TextBox 28"/>
            <p:cNvSpPr txBox="1"/>
            <p:nvPr/>
          </p:nvSpPr>
          <p:spPr>
            <a:xfrm>
              <a:off x="587364" y="894477"/>
              <a:ext cx="5210003" cy="809400"/>
            </a:xfrm>
            <a:prstGeom prst="rect">
              <a:avLst/>
            </a:prstGeom>
          </p:spPr>
          <p:txBody>
            <a:bodyPr lIns="0" tIns="0" rIns="0" bIns="0" rtlCol="0" anchor="t">
              <a:spAutoFit/>
            </a:bodyPr>
            <a:lstStyle/>
            <a:p>
              <a:pPr marL="0" lvl="0" indent="0" algn="l">
                <a:lnSpc>
                  <a:spcPts val="4655"/>
                </a:lnSpc>
                <a:spcBef>
                  <a:spcPct val="0"/>
                </a:spcBef>
              </a:pPr>
              <a:r>
                <a:rPr lang="en-US" sz="4232" u="none" dirty="0" err="1">
                  <a:solidFill>
                    <a:srgbClr val="FFFFFF"/>
                  </a:solidFill>
                  <a:cs typeface="Lato Bold"/>
                </a:rPr>
                <a:t>ביקורת</a:t>
              </a:r>
              <a:r>
                <a:rPr lang="en-US" sz="4232" u="none" dirty="0">
                  <a:solidFill>
                    <a:srgbClr val="FFFFFF"/>
                  </a:solidFill>
                  <a:cs typeface="Lato Bold"/>
                </a:rPr>
                <a:t> </a:t>
              </a:r>
              <a:r>
                <a:rPr lang="en-US" sz="4232" u="none" dirty="0" err="1">
                  <a:solidFill>
                    <a:srgbClr val="FFFFFF"/>
                  </a:solidFill>
                  <a:cs typeface="Lato Bold"/>
                </a:rPr>
                <a:t>גבולות</a:t>
              </a:r>
              <a:r>
                <a:rPr lang="en-US" sz="4232" u="none" dirty="0">
                  <a:solidFill>
                    <a:srgbClr val="FFFFFF"/>
                  </a:solidFill>
                  <a:cs typeface="Lato Bold"/>
                </a:rPr>
                <a:t> </a:t>
              </a:r>
            </a:p>
          </p:txBody>
        </p:sp>
        <p:sp>
          <p:nvSpPr>
            <p:cNvPr id="29" name="Freeform 29"/>
            <p:cNvSpPr/>
            <p:nvPr/>
          </p:nvSpPr>
          <p:spPr>
            <a:xfrm>
              <a:off x="1536193" y="5303392"/>
              <a:ext cx="3398600" cy="3450355"/>
            </a:xfrm>
            <a:custGeom>
              <a:avLst/>
              <a:gdLst/>
              <a:ahLst/>
              <a:cxnLst/>
              <a:rect l="l" t="t" r="r" b="b"/>
              <a:pathLst>
                <a:path w="3398600" h="3450355">
                  <a:moveTo>
                    <a:pt x="0" y="0"/>
                  </a:moveTo>
                  <a:lnTo>
                    <a:pt x="3398600" y="0"/>
                  </a:lnTo>
                  <a:lnTo>
                    <a:pt x="3398600" y="3450355"/>
                  </a:lnTo>
                  <a:lnTo>
                    <a:pt x="0" y="3450355"/>
                  </a:lnTo>
                  <a:lnTo>
                    <a:pt x="0" y="0"/>
                  </a:lnTo>
                  <a:close/>
                </a:path>
              </a:pathLst>
            </a:custGeom>
            <a:blipFill>
              <a:blip r:embed="rId5"/>
              <a:stretch>
                <a:fillRect/>
              </a:stretch>
            </a:blipFill>
          </p:spPr>
          <p:txBody>
            <a:bodyPr/>
            <a:lstStyle/>
            <a:p>
              <a:endParaRPr lang="en-IL"/>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000"/>
          </a:blip>
          <a:srcRect l="8544" t="8567" r="3942" b="22944"/>
          <a:stretch>
            <a:fillRect/>
          </a:stretch>
        </p:blipFill>
        <p:spPr>
          <a:xfrm>
            <a:off x="0" y="0"/>
            <a:ext cx="18288000" cy="10287000"/>
          </a:xfrm>
          <a:prstGeom prst="rect">
            <a:avLst/>
          </a:prstGeom>
        </p:spPr>
      </p:pic>
      <p:grpSp>
        <p:nvGrpSpPr>
          <p:cNvPr id="3" name="Group 3"/>
          <p:cNvGrpSpPr/>
          <p:nvPr/>
        </p:nvGrpSpPr>
        <p:grpSpPr>
          <a:xfrm>
            <a:off x="0" y="0"/>
            <a:ext cx="18288000" cy="2034099"/>
            <a:chOff x="0" y="0"/>
            <a:chExt cx="4816593" cy="535730"/>
          </a:xfrm>
        </p:grpSpPr>
        <p:sp>
          <p:nvSpPr>
            <p:cNvPr id="4" name="Freeform 4"/>
            <p:cNvSpPr/>
            <p:nvPr/>
          </p:nvSpPr>
          <p:spPr>
            <a:xfrm>
              <a:off x="0" y="0"/>
              <a:ext cx="4816592" cy="535730"/>
            </a:xfrm>
            <a:custGeom>
              <a:avLst/>
              <a:gdLst/>
              <a:ahLst/>
              <a:cxnLst/>
              <a:rect l="l" t="t" r="r" b="b"/>
              <a:pathLst>
                <a:path w="4816592" h="535730">
                  <a:moveTo>
                    <a:pt x="0" y="0"/>
                  </a:moveTo>
                  <a:lnTo>
                    <a:pt x="4816592" y="0"/>
                  </a:lnTo>
                  <a:lnTo>
                    <a:pt x="4816592" y="535730"/>
                  </a:lnTo>
                  <a:lnTo>
                    <a:pt x="0" y="535730"/>
                  </a:lnTo>
                  <a:close/>
                </a:path>
              </a:pathLst>
            </a:custGeom>
            <a:solidFill>
              <a:srgbClr val="3E16FF"/>
            </a:solidFill>
          </p:spPr>
          <p:txBody>
            <a:bodyPr/>
            <a:lstStyle/>
            <a:p>
              <a:endParaRPr lang="en-IL"/>
            </a:p>
          </p:txBody>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3"/>
            <a:stretch>
              <a:fillRect/>
            </a:stretch>
          </a:blipFill>
        </p:spPr>
        <p:txBody>
          <a:bodyPr/>
          <a:lstStyle/>
          <a:p>
            <a:endParaRPr lang="en-IL"/>
          </a:p>
        </p:txBody>
      </p:sp>
      <p:sp>
        <p:nvSpPr>
          <p:cNvPr id="7" name="Freeform 7"/>
          <p:cNvSpPr/>
          <p:nvPr/>
        </p:nvSpPr>
        <p:spPr>
          <a:xfrm>
            <a:off x="4369116" y="2553914"/>
            <a:ext cx="13562061" cy="6704386"/>
          </a:xfrm>
          <a:custGeom>
            <a:avLst/>
            <a:gdLst/>
            <a:ahLst/>
            <a:cxnLst/>
            <a:rect l="l" t="t" r="r" b="b"/>
            <a:pathLst>
              <a:path w="13562061" h="6704386">
                <a:moveTo>
                  <a:pt x="0" y="0"/>
                </a:moveTo>
                <a:lnTo>
                  <a:pt x="13562061" y="0"/>
                </a:lnTo>
                <a:lnTo>
                  <a:pt x="13562061" y="6704386"/>
                </a:lnTo>
                <a:lnTo>
                  <a:pt x="0" y="6704386"/>
                </a:lnTo>
                <a:lnTo>
                  <a:pt x="0" y="0"/>
                </a:lnTo>
                <a:close/>
              </a:path>
            </a:pathLst>
          </a:custGeom>
          <a:blipFill>
            <a:blip r:embed="rId4"/>
            <a:stretch>
              <a:fillRect/>
            </a:stretch>
          </a:blipFill>
        </p:spPr>
        <p:txBody>
          <a:bodyPr/>
          <a:lstStyle/>
          <a:p>
            <a:endParaRPr lang="en-IL"/>
          </a:p>
        </p:txBody>
      </p:sp>
      <p:sp>
        <p:nvSpPr>
          <p:cNvPr id="8" name="Freeform 8"/>
          <p:cNvSpPr/>
          <p:nvPr/>
        </p:nvSpPr>
        <p:spPr>
          <a:xfrm>
            <a:off x="606738" y="4622124"/>
            <a:ext cx="4620247" cy="4149560"/>
          </a:xfrm>
          <a:custGeom>
            <a:avLst/>
            <a:gdLst/>
            <a:ahLst/>
            <a:cxnLst/>
            <a:rect l="l" t="t" r="r" b="b"/>
            <a:pathLst>
              <a:path w="4620247" h="4149560">
                <a:moveTo>
                  <a:pt x="0" y="0"/>
                </a:moveTo>
                <a:lnTo>
                  <a:pt x="4620248" y="0"/>
                </a:lnTo>
                <a:lnTo>
                  <a:pt x="4620248" y="4149560"/>
                </a:lnTo>
                <a:lnTo>
                  <a:pt x="0" y="4149560"/>
                </a:lnTo>
                <a:lnTo>
                  <a:pt x="0" y="0"/>
                </a:lnTo>
                <a:close/>
              </a:path>
            </a:pathLst>
          </a:custGeom>
          <a:blipFill>
            <a:blip r:embed="rId5"/>
            <a:stretch>
              <a:fillRect/>
            </a:stretch>
          </a:blipFill>
        </p:spPr>
        <p:txBody>
          <a:bodyPr/>
          <a:lstStyle/>
          <a:p>
            <a:endParaRPr lang="en-IL"/>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000"/>
          </a:blip>
          <a:srcRect l="8544" t="8567" r="3942" b="22944"/>
          <a:stretch>
            <a:fillRect/>
          </a:stretch>
        </p:blipFill>
        <p:spPr>
          <a:xfrm>
            <a:off x="0" y="0"/>
            <a:ext cx="18288000" cy="10287000"/>
          </a:xfrm>
          <a:prstGeom prst="rect">
            <a:avLst/>
          </a:prstGeom>
        </p:spPr>
      </p:pic>
      <p:grpSp>
        <p:nvGrpSpPr>
          <p:cNvPr id="3" name="Group 3"/>
          <p:cNvGrpSpPr/>
          <p:nvPr/>
        </p:nvGrpSpPr>
        <p:grpSpPr>
          <a:xfrm>
            <a:off x="0" y="0"/>
            <a:ext cx="18288000" cy="1910710"/>
            <a:chOff x="0" y="0"/>
            <a:chExt cx="4816593" cy="503232"/>
          </a:xfrm>
        </p:grpSpPr>
        <p:sp>
          <p:nvSpPr>
            <p:cNvPr id="4" name="Freeform 4"/>
            <p:cNvSpPr/>
            <p:nvPr/>
          </p:nvSpPr>
          <p:spPr>
            <a:xfrm>
              <a:off x="0" y="0"/>
              <a:ext cx="4816592" cy="503232"/>
            </a:xfrm>
            <a:custGeom>
              <a:avLst/>
              <a:gdLst/>
              <a:ahLst/>
              <a:cxnLst/>
              <a:rect l="l" t="t" r="r" b="b"/>
              <a:pathLst>
                <a:path w="4816592" h="503232">
                  <a:moveTo>
                    <a:pt x="0" y="0"/>
                  </a:moveTo>
                  <a:lnTo>
                    <a:pt x="4816592" y="0"/>
                  </a:lnTo>
                  <a:lnTo>
                    <a:pt x="4816592" y="503232"/>
                  </a:lnTo>
                  <a:lnTo>
                    <a:pt x="0" y="503232"/>
                  </a:lnTo>
                  <a:close/>
                </a:path>
              </a:pathLst>
            </a:custGeom>
            <a:solidFill>
              <a:srgbClr val="3E16FF"/>
            </a:solidFill>
            <a:ln>
              <a:noFill/>
            </a:ln>
          </p:spPr>
          <p:txBody>
            <a:bodyPr/>
            <a:lstStyle/>
            <a:p>
              <a:endParaRPr lang="en-IL"/>
            </a:p>
          </p:txBody>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84777" y="121993"/>
            <a:ext cx="4435471" cy="694973"/>
          </a:xfrm>
          <a:custGeom>
            <a:avLst/>
            <a:gdLst/>
            <a:ahLst/>
            <a:cxnLst/>
            <a:rect l="l" t="t" r="r" b="b"/>
            <a:pathLst>
              <a:path w="4435471" h="694973">
                <a:moveTo>
                  <a:pt x="0" y="0"/>
                </a:moveTo>
                <a:lnTo>
                  <a:pt x="4435470" y="0"/>
                </a:lnTo>
                <a:lnTo>
                  <a:pt x="4435470" y="694973"/>
                </a:lnTo>
                <a:lnTo>
                  <a:pt x="0" y="694973"/>
                </a:lnTo>
                <a:lnTo>
                  <a:pt x="0" y="0"/>
                </a:lnTo>
                <a:close/>
              </a:path>
            </a:pathLst>
          </a:custGeom>
          <a:blipFill>
            <a:blip r:embed="rId3"/>
            <a:stretch>
              <a:fillRect/>
            </a:stretch>
          </a:blipFill>
        </p:spPr>
        <p:txBody>
          <a:bodyPr/>
          <a:lstStyle/>
          <a:p>
            <a:endParaRPr lang="en-IL"/>
          </a:p>
        </p:txBody>
      </p:sp>
      <p:sp>
        <p:nvSpPr>
          <p:cNvPr id="7" name="TextBox 7"/>
          <p:cNvSpPr txBox="1"/>
          <p:nvPr/>
        </p:nvSpPr>
        <p:spPr>
          <a:xfrm>
            <a:off x="7384306" y="336130"/>
            <a:ext cx="10694960" cy="1153795"/>
          </a:xfrm>
          <a:prstGeom prst="rect">
            <a:avLst/>
          </a:prstGeom>
        </p:spPr>
        <p:txBody>
          <a:bodyPr lIns="0" tIns="0" rIns="0" bIns="0" rtlCol="0" anchor="t">
            <a:spAutoFit/>
          </a:bodyPr>
          <a:lstStyle/>
          <a:p>
            <a:pPr>
              <a:lnSpc>
                <a:spcPts val="9379"/>
              </a:lnSpc>
              <a:spcBef>
                <a:spcPct val="0"/>
              </a:spcBef>
            </a:pPr>
            <a:r>
              <a:rPr lang="en-US" sz="6699">
                <a:solidFill>
                  <a:srgbClr val="FFFFFF"/>
                </a:solidFill>
                <a:cs typeface="Rubik"/>
              </a:rPr>
              <a:t>המוצר: מערכת תומכת החלטה</a:t>
            </a:r>
          </a:p>
        </p:txBody>
      </p:sp>
      <p:sp>
        <p:nvSpPr>
          <p:cNvPr id="8" name="Freeform 8"/>
          <p:cNvSpPr/>
          <p:nvPr/>
        </p:nvSpPr>
        <p:spPr>
          <a:xfrm>
            <a:off x="-9525" y="3051376"/>
            <a:ext cx="18288000" cy="6056272"/>
          </a:xfrm>
          <a:custGeom>
            <a:avLst/>
            <a:gdLst/>
            <a:ahLst/>
            <a:cxnLst/>
            <a:rect l="l" t="t" r="r" b="b"/>
            <a:pathLst>
              <a:path w="18288000" h="6056272">
                <a:moveTo>
                  <a:pt x="0" y="0"/>
                </a:moveTo>
                <a:lnTo>
                  <a:pt x="18288000" y="0"/>
                </a:lnTo>
                <a:lnTo>
                  <a:pt x="18288000" y="6056272"/>
                </a:lnTo>
                <a:lnTo>
                  <a:pt x="0" y="6056272"/>
                </a:lnTo>
                <a:lnTo>
                  <a:pt x="0" y="0"/>
                </a:lnTo>
                <a:close/>
              </a:path>
            </a:pathLst>
          </a:custGeom>
          <a:blipFill>
            <a:blip r:embed="rId4"/>
            <a:stretch>
              <a:fillRect l="-6235" t="-26958" r="-3958" b="-20492"/>
            </a:stretch>
          </a:blipFill>
        </p:spPr>
        <p:txBody>
          <a:bodyPr/>
          <a:lstStyle/>
          <a:p>
            <a:endParaRPr lang="en-IL"/>
          </a:p>
        </p:txBody>
      </p:sp>
      <p:sp>
        <p:nvSpPr>
          <p:cNvPr id="9" name="TextBox 9"/>
          <p:cNvSpPr txBox="1"/>
          <p:nvPr/>
        </p:nvSpPr>
        <p:spPr>
          <a:xfrm>
            <a:off x="449936" y="4124255"/>
            <a:ext cx="2635419" cy="1515826"/>
          </a:xfrm>
          <a:prstGeom prst="rect">
            <a:avLst/>
          </a:prstGeom>
        </p:spPr>
        <p:txBody>
          <a:bodyPr lIns="0" tIns="0" rIns="0" bIns="0" rtlCol="0" anchor="t">
            <a:spAutoFit/>
          </a:bodyPr>
          <a:lstStyle/>
          <a:p>
            <a:pPr algn="ctr">
              <a:lnSpc>
                <a:spcPts val="4049"/>
              </a:lnSpc>
            </a:pPr>
            <a:r>
              <a:rPr lang="en-US" sz="2892">
                <a:solidFill>
                  <a:srgbClr val="000000"/>
                </a:solidFill>
                <a:cs typeface="Rubik"/>
              </a:rPr>
              <a:t>קבלת מידע מקדים</a:t>
            </a:r>
          </a:p>
          <a:p>
            <a:pPr algn="ctr">
              <a:lnSpc>
                <a:spcPts val="4049"/>
              </a:lnSpc>
              <a:spcBef>
                <a:spcPct val="0"/>
              </a:spcBef>
            </a:pPr>
            <a:r>
              <a:rPr lang="en-US" sz="2892">
                <a:solidFill>
                  <a:srgbClr val="000000"/>
                </a:solidFill>
                <a:latin typeface="Rubik"/>
              </a:rPr>
              <a:t>(ETA-IL)</a:t>
            </a:r>
          </a:p>
        </p:txBody>
      </p:sp>
      <p:sp>
        <p:nvSpPr>
          <p:cNvPr id="10" name="TextBox 10"/>
          <p:cNvSpPr txBox="1"/>
          <p:nvPr/>
        </p:nvSpPr>
        <p:spPr>
          <a:xfrm>
            <a:off x="5093363" y="4208603"/>
            <a:ext cx="3135827" cy="1005113"/>
          </a:xfrm>
          <a:prstGeom prst="rect">
            <a:avLst/>
          </a:prstGeom>
        </p:spPr>
        <p:txBody>
          <a:bodyPr lIns="0" tIns="0" rIns="0" bIns="0" rtlCol="0" anchor="t">
            <a:spAutoFit/>
          </a:bodyPr>
          <a:lstStyle/>
          <a:p>
            <a:pPr marL="0" lvl="0" indent="0" algn="ctr">
              <a:lnSpc>
                <a:spcPts val="4049"/>
              </a:lnSpc>
              <a:spcBef>
                <a:spcPct val="0"/>
              </a:spcBef>
            </a:pPr>
            <a:r>
              <a:rPr lang="en-US" sz="2892" u="none">
                <a:solidFill>
                  <a:srgbClr val="000000"/>
                </a:solidFill>
                <a:cs typeface="Rubik"/>
              </a:rPr>
              <a:t>עיבוד המידע</a:t>
            </a:r>
          </a:p>
          <a:p>
            <a:pPr marL="0" lvl="0" indent="0" algn="ctr">
              <a:lnSpc>
                <a:spcPts val="4049"/>
              </a:lnSpc>
              <a:spcBef>
                <a:spcPct val="0"/>
              </a:spcBef>
            </a:pPr>
            <a:r>
              <a:rPr lang="en-US" sz="2892" u="none">
                <a:solidFill>
                  <a:srgbClr val="000000"/>
                </a:solidFill>
                <a:cs typeface="Rubik"/>
              </a:rPr>
              <a:t>במערכת שלנו</a:t>
            </a:r>
          </a:p>
        </p:txBody>
      </p:sp>
      <p:sp>
        <p:nvSpPr>
          <p:cNvPr id="11" name="TextBox 11"/>
          <p:cNvSpPr txBox="1"/>
          <p:nvPr/>
        </p:nvSpPr>
        <p:spPr>
          <a:xfrm>
            <a:off x="9894761" y="4227976"/>
            <a:ext cx="3188231" cy="1005113"/>
          </a:xfrm>
          <a:prstGeom prst="rect">
            <a:avLst/>
          </a:prstGeom>
        </p:spPr>
        <p:txBody>
          <a:bodyPr lIns="0" tIns="0" rIns="0" bIns="0" rtlCol="0" anchor="t">
            <a:spAutoFit/>
          </a:bodyPr>
          <a:lstStyle/>
          <a:p>
            <a:pPr marL="0" lvl="0" indent="0" algn="ctr">
              <a:lnSpc>
                <a:spcPts val="4049"/>
              </a:lnSpc>
              <a:spcBef>
                <a:spcPct val="0"/>
              </a:spcBef>
            </a:pPr>
            <a:r>
              <a:rPr lang="en-US" sz="2892" u="none">
                <a:solidFill>
                  <a:srgbClr val="000000"/>
                </a:solidFill>
                <a:cs typeface="Rubik"/>
              </a:rPr>
              <a:t>קבלת החלטה </a:t>
            </a:r>
          </a:p>
          <a:p>
            <a:pPr marL="0" lvl="0" indent="0" algn="ctr">
              <a:lnSpc>
                <a:spcPts val="4049"/>
              </a:lnSpc>
              <a:spcBef>
                <a:spcPct val="0"/>
              </a:spcBef>
            </a:pPr>
            <a:r>
              <a:rPr lang="en-US" sz="2892" u="none">
                <a:solidFill>
                  <a:srgbClr val="000000"/>
                </a:solidFill>
                <a:cs typeface="Rubik"/>
              </a:rPr>
              <a:t>במערכת החיזוי</a:t>
            </a:r>
          </a:p>
        </p:txBody>
      </p:sp>
      <p:sp>
        <p:nvSpPr>
          <p:cNvPr id="12" name="TextBox 12"/>
          <p:cNvSpPr txBox="1"/>
          <p:nvPr/>
        </p:nvSpPr>
        <p:spPr>
          <a:xfrm>
            <a:off x="14674278" y="4382552"/>
            <a:ext cx="3507363" cy="1005113"/>
          </a:xfrm>
          <a:prstGeom prst="rect">
            <a:avLst/>
          </a:prstGeom>
        </p:spPr>
        <p:txBody>
          <a:bodyPr lIns="0" tIns="0" rIns="0" bIns="0" rtlCol="0" anchor="t">
            <a:spAutoFit/>
          </a:bodyPr>
          <a:lstStyle/>
          <a:p>
            <a:pPr marL="0" lvl="0" indent="0" algn="ctr">
              <a:lnSpc>
                <a:spcPts val="4049"/>
              </a:lnSpc>
              <a:spcBef>
                <a:spcPct val="0"/>
              </a:spcBef>
            </a:pPr>
            <a:r>
              <a:rPr lang="en-US" sz="2892" u="none">
                <a:solidFill>
                  <a:srgbClr val="000000"/>
                </a:solidFill>
                <a:cs typeface="Rubik"/>
              </a:rPr>
              <a:t>שיפור ודיוק </a:t>
            </a:r>
          </a:p>
          <a:p>
            <a:pPr marL="0" lvl="0" indent="0" algn="ctr">
              <a:lnSpc>
                <a:spcPts val="4049"/>
              </a:lnSpc>
              <a:spcBef>
                <a:spcPct val="0"/>
              </a:spcBef>
            </a:pPr>
            <a:r>
              <a:rPr lang="en-US" sz="2892" u="none">
                <a:solidFill>
                  <a:srgbClr val="000000"/>
                </a:solidFill>
                <a:cs typeface="Rubik"/>
              </a:rPr>
              <a:t>המודל </a:t>
            </a:r>
          </a:p>
        </p:txBody>
      </p:sp>
      <p:sp>
        <p:nvSpPr>
          <p:cNvPr id="13" name="TextBox 13"/>
          <p:cNvSpPr txBox="1"/>
          <p:nvPr/>
        </p:nvSpPr>
        <p:spPr>
          <a:xfrm>
            <a:off x="165727" y="7317858"/>
            <a:ext cx="3937714" cy="1902342"/>
          </a:xfrm>
          <a:prstGeom prst="rect">
            <a:avLst/>
          </a:prstGeom>
        </p:spPr>
        <p:txBody>
          <a:bodyPr lIns="0" tIns="0" rIns="0" bIns="0" rtlCol="0" anchor="t">
            <a:spAutoFit/>
          </a:bodyPr>
          <a:lstStyle/>
          <a:p>
            <a:pPr marL="0" lvl="0" indent="0" algn="l">
              <a:lnSpc>
                <a:spcPts val="3821"/>
              </a:lnSpc>
              <a:spcBef>
                <a:spcPct val="0"/>
              </a:spcBef>
            </a:pPr>
            <a:r>
              <a:rPr lang="en-US" sz="2729" u="none" dirty="0" err="1">
                <a:solidFill>
                  <a:srgbClr val="000000"/>
                </a:solidFill>
                <a:cs typeface="Rubik"/>
              </a:rPr>
              <a:t>הטופס</a:t>
            </a:r>
            <a:r>
              <a:rPr lang="en-US" sz="2729" u="none" dirty="0">
                <a:solidFill>
                  <a:srgbClr val="000000"/>
                </a:solidFill>
                <a:cs typeface="Rubik"/>
              </a:rPr>
              <a:t> </a:t>
            </a:r>
            <a:r>
              <a:rPr lang="en-US" sz="2729" u="none" dirty="0" err="1">
                <a:solidFill>
                  <a:srgbClr val="000000"/>
                </a:solidFill>
                <a:cs typeface="Rubik"/>
              </a:rPr>
              <a:t>האינטרנטי</a:t>
            </a:r>
            <a:r>
              <a:rPr lang="en-US" sz="2729" u="none" dirty="0">
                <a:solidFill>
                  <a:srgbClr val="000000"/>
                </a:solidFill>
                <a:cs typeface="Rubik"/>
              </a:rPr>
              <a:t> </a:t>
            </a:r>
            <a:r>
              <a:rPr lang="en-US" sz="2729" u="none" dirty="0" err="1">
                <a:solidFill>
                  <a:srgbClr val="000000"/>
                </a:solidFill>
                <a:cs typeface="Rubik"/>
              </a:rPr>
              <a:t>ממולא</a:t>
            </a:r>
            <a:r>
              <a:rPr lang="he-IL" sz="2729" u="none" dirty="0">
                <a:solidFill>
                  <a:srgbClr val="000000"/>
                </a:solidFill>
                <a:cs typeface="Rubik"/>
              </a:rPr>
              <a:t> ע"י</a:t>
            </a:r>
            <a:r>
              <a:rPr lang="en-US" sz="2729" u="none" dirty="0">
                <a:solidFill>
                  <a:srgbClr val="000000"/>
                </a:solidFill>
                <a:cs typeface="Rubik"/>
              </a:rPr>
              <a:t>  </a:t>
            </a:r>
            <a:r>
              <a:rPr lang="en-US" sz="2729" u="none" dirty="0" err="1">
                <a:solidFill>
                  <a:srgbClr val="000000"/>
                </a:solidFill>
                <a:cs typeface="Rubik"/>
              </a:rPr>
              <a:t>התייר</a:t>
            </a:r>
            <a:r>
              <a:rPr lang="en-US" sz="2729" u="none" dirty="0">
                <a:solidFill>
                  <a:srgbClr val="000000"/>
                </a:solidFill>
                <a:cs typeface="Rubik"/>
              </a:rPr>
              <a:t> </a:t>
            </a:r>
            <a:r>
              <a:rPr lang="en-US" sz="2729" u="none" dirty="0" err="1">
                <a:solidFill>
                  <a:srgbClr val="000000"/>
                </a:solidFill>
                <a:cs typeface="Rubik Bold"/>
              </a:rPr>
              <a:t>טרם</a:t>
            </a:r>
            <a:r>
              <a:rPr lang="en-US" sz="2729" u="none" dirty="0">
                <a:solidFill>
                  <a:srgbClr val="000000"/>
                </a:solidFill>
                <a:cs typeface="Rubik Bold"/>
              </a:rPr>
              <a:t> </a:t>
            </a:r>
            <a:r>
              <a:rPr lang="en-US" sz="2729" u="none" dirty="0" err="1">
                <a:solidFill>
                  <a:srgbClr val="000000"/>
                </a:solidFill>
                <a:cs typeface="Rubik Bold"/>
              </a:rPr>
              <a:t>הגעתו</a:t>
            </a:r>
            <a:r>
              <a:rPr lang="en-US" sz="2729" u="none" dirty="0">
                <a:solidFill>
                  <a:srgbClr val="000000"/>
                </a:solidFill>
                <a:cs typeface="Rubik Bold"/>
              </a:rPr>
              <a:t> </a:t>
            </a:r>
            <a:r>
              <a:rPr lang="en-US" sz="2729" dirty="0" err="1">
                <a:solidFill>
                  <a:srgbClr val="000000"/>
                </a:solidFill>
                <a:cs typeface="Rubik"/>
              </a:rPr>
              <a:t>בתפעול</a:t>
            </a:r>
            <a:r>
              <a:rPr lang="en-US" sz="2729" dirty="0">
                <a:solidFill>
                  <a:srgbClr val="000000"/>
                </a:solidFill>
                <a:cs typeface="Rubik"/>
              </a:rPr>
              <a:t> </a:t>
            </a:r>
            <a:r>
              <a:rPr lang="en-US" sz="2729" dirty="0" err="1">
                <a:solidFill>
                  <a:srgbClr val="000000"/>
                </a:solidFill>
                <a:cs typeface="Rubik"/>
              </a:rPr>
              <a:t>רשות</a:t>
            </a:r>
            <a:r>
              <a:rPr lang="en-US" sz="2729" dirty="0">
                <a:solidFill>
                  <a:srgbClr val="000000"/>
                </a:solidFill>
                <a:cs typeface="Rubik"/>
              </a:rPr>
              <a:t> </a:t>
            </a:r>
            <a:r>
              <a:rPr lang="en-US" sz="2729" dirty="0" err="1">
                <a:solidFill>
                  <a:srgbClr val="000000"/>
                </a:solidFill>
                <a:cs typeface="Rubik"/>
              </a:rPr>
              <a:t>האוכלוסין</a:t>
            </a:r>
            <a:r>
              <a:rPr lang="en-US" sz="2729" dirty="0">
                <a:solidFill>
                  <a:srgbClr val="000000"/>
                </a:solidFill>
                <a:cs typeface="Rubik"/>
              </a:rPr>
              <a:t> </a:t>
            </a:r>
            <a:r>
              <a:rPr lang="en-US" sz="2729" dirty="0" err="1">
                <a:solidFill>
                  <a:srgbClr val="000000"/>
                </a:solidFill>
                <a:cs typeface="Rubik"/>
              </a:rPr>
              <a:t>וההגירה</a:t>
            </a:r>
            <a:endParaRPr lang="en-US" sz="2729" dirty="0">
              <a:solidFill>
                <a:srgbClr val="000000"/>
              </a:solidFill>
              <a:cs typeface="Rubik"/>
            </a:endParaRPr>
          </a:p>
        </p:txBody>
      </p:sp>
      <p:sp>
        <p:nvSpPr>
          <p:cNvPr id="14" name="TextBox 14"/>
          <p:cNvSpPr txBox="1"/>
          <p:nvPr/>
        </p:nvSpPr>
        <p:spPr>
          <a:xfrm>
            <a:off x="4965476" y="7322719"/>
            <a:ext cx="3981889" cy="1445910"/>
          </a:xfrm>
          <a:prstGeom prst="rect">
            <a:avLst/>
          </a:prstGeom>
        </p:spPr>
        <p:txBody>
          <a:bodyPr lIns="0" tIns="0" rIns="0" bIns="0" rtlCol="0" anchor="t">
            <a:spAutoFit/>
          </a:bodyPr>
          <a:lstStyle/>
          <a:p>
            <a:pPr marL="0" lvl="0" indent="0" algn="l">
              <a:lnSpc>
                <a:spcPts val="3821"/>
              </a:lnSpc>
              <a:spcBef>
                <a:spcPct val="0"/>
              </a:spcBef>
            </a:pPr>
            <a:r>
              <a:rPr lang="en-US" sz="2729" u="none">
                <a:solidFill>
                  <a:srgbClr val="000000"/>
                </a:solidFill>
                <a:cs typeface="Rubik"/>
              </a:rPr>
              <a:t>המערכת מושכת נתונים מהטופס וטוענת את השדות </a:t>
            </a:r>
            <a:r>
              <a:rPr lang="en-US" sz="2729" u="none">
                <a:solidFill>
                  <a:srgbClr val="000000"/>
                </a:solidFill>
                <a:cs typeface="Rubik Bold"/>
              </a:rPr>
              <a:t>הרלוונטיים  </a:t>
            </a:r>
            <a:r>
              <a:rPr lang="en-US" sz="2729" u="none">
                <a:solidFill>
                  <a:srgbClr val="000000"/>
                </a:solidFill>
                <a:cs typeface="Rubik"/>
              </a:rPr>
              <a:t>עבורה</a:t>
            </a:r>
          </a:p>
        </p:txBody>
      </p:sp>
      <p:sp>
        <p:nvSpPr>
          <p:cNvPr id="15" name="TextBox 15"/>
          <p:cNvSpPr txBox="1"/>
          <p:nvPr/>
        </p:nvSpPr>
        <p:spPr>
          <a:xfrm>
            <a:off x="9643394" y="7389394"/>
            <a:ext cx="4062777" cy="1445910"/>
          </a:xfrm>
          <a:prstGeom prst="rect">
            <a:avLst/>
          </a:prstGeom>
        </p:spPr>
        <p:txBody>
          <a:bodyPr lIns="0" tIns="0" rIns="0" bIns="0" rtlCol="0" anchor="t">
            <a:spAutoFit/>
          </a:bodyPr>
          <a:lstStyle/>
          <a:p>
            <a:pPr marL="0" lvl="0" indent="0" algn="l">
              <a:lnSpc>
                <a:spcPts val="3821"/>
              </a:lnSpc>
              <a:spcBef>
                <a:spcPct val="0"/>
              </a:spcBef>
            </a:pPr>
            <a:r>
              <a:rPr lang="en-US" sz="2729" u="none">
                <a:solidFill>
                  <a:srgbClr val="000000"/>
                </a:solidFill>
                <a:cs typeface="Rubik"/>
              </a:rPr>
              <a:t>המערכת </a:t>
            </a:r>
            <a:r>
              <a:rPr lang="en-US" sz="2729" u="none">
                <a:solidFill>
                  <a:srgbClr val="000000"/>
                </a:solidFill>
                <a:cs typeface="Rubik Bold"/>
              </a:rPr>
              <a:t>מסייעת </a:t>
            </a:r>
            <a:r>
              <a:rPr lang="en-US" sz="2729" u="none">
                <a:solidFill>
                  <a:srgbClr val="000000"/>
                </a:solidFill>
                <a:cs typeface="Rubik"/>
              </a:rPr>
              <a:t>לרשות בהיערכות לכניסת התייר טרם הגעתו</a:t>
            </a:r>
          </a:p>
        </p:txBody>
      </p:sp>
      <p:sp>
        <p:nvSpPr>
          <p:cNvPr id="16" name="TextBox 16"/>
          <p:cNvSpPr txBox="1"/>
          <p:nvPr/>
        </p:nvSpPr>
        <p:spPr>
          <a:xfrm>
            <a:off x="14545075" y="7379869"/>
            <a:ext cx="3400708" cy="1445910"/>
          </a:xfrm>
          <a:prstGeom prst="rect">
            <a:avLst/>
          </a:prstGeom>
        </p:spPr>
        <p:txBody>
          <a:bodyPr lIns="0" tIns="0" rIns="0" bIns="0" rtlCol="0" anchor="t">
            <a:spAutoFit/>
          </a:bodyPr>
          <a:lstStyle/>
          <a:p>
            <a:pPr>
              <a:lnSpc>
                <a:spcPts val="3821"/>
              </a:lnSpc>
              <a:spcBef>
                <a:spcPct val="0"/>
              </a:spcBef>
            </a:pPr>
            <a:r>
              <a:rPr lang="en-US" sz="2729">
                <a:solidFill>
                  <a:srgbClr val="000000"/>
                </a:solidFill>
                <a:cs typeface="Rubik"/>
              </a:rPr>
              <a:t>כניסת כל תייר חדש נוספת למערכת </a:t>
            </a:r>
            <a:r>
              <a:rPr lang="en-US" sz="2729">
                <a:solidFill>
                  <a:srgbClr val="000000"/>
                </a:solidFill>
                <a:cs typeface="Rubik Bold"/>
              </a:rPr>
              <a:t>ומשפרת </a:t>
            </a:r>
            <a:r>
              <a:rPr lang="en-US" sz="2729">
                <a:solidFill>
                  <a:srgbClr val="000000"/>
                </a:solidFill>
                <a:cs typeface="Rubik"/>
              </a:rPr>
              <a:t>אותה</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E16FF"/>
        </a:solidFill>
        <a:effectLst/>
      </p:bgPr>
    </p:bg>
    <p:spTree>
      <p:nvGrpSpPr>
        <p:cNvPr id="1" name=""/>
        <p:cNvGrpSpPr/>
        <p:nvPr/>
      </p:nvGrpSpPr>
      <p:grpSpPr>
        <a:xfrm>
          <a:off x="0" y="0"/>
          <a:ext cx="0" cy="0"/>
          <a:chOff x="0" y="0"/>
          <a:chExt cx="0" cy="0"/>
        </a:xfrm>
      </p:grpSpPr>
      <p:grpSp>
        <p:nvGrpSpPr>
          <p:cNvPr id="2" name="Group 2"/>
          <p:cNvGrpSpPr/>
          <p:nvPr/>
        </p:nvGrpSpPr>
        <p:grpSpPr>
          <a:xfrm>
            <a:off x="10562503" y="0"/>
            <a:ext cx="7725497" cy="10287000"/>
            <a:chOff x="0" y="0"/>
            <a:chExt cx="2034699" cy="2709333"/>
          </a:xfrm>
        </p:grpSpPr>
        <p:sp>
          <p:nvSpPr>
            <p:cNvPr id="3" name="Freeform 3"/>
            <p:cNvSpPr/>
            <p:nvPr/>
          </p:nvSpPr>
          <p:spPr>
            <a:xfrm>
              <a:off x="0" y="0"/>
              <a:ext cx="2034699" cy="2709333"/>
            </a:xfrm>
            <a:custGeom>
              <a:avLst/>
              <a:gdLst/>
              <a:ahLst/>
              <a:cxnLst/>
              <a:rect l="l" t="t" r="r" b="b"/>
              <a:pathLst>
                <a:path w="2034699" h="2709333">
                  <a:moveTo>
                    <a:pt x="0" y="0"/>
                  </a:moveTo>
                  <a:lnTo>
                    <a:pt x="2034699" y="0"/>
                  </a:lnTo>
                  <a:lnTo>
                    <a:pt x="2034699" y="2709333"/>
                  </a:lnTo>
                  <a:lnTo>
                    <a:pt x="0" y="2709333"/>
                  </a:lnTo>
                  <a:close/>
                </a:path>
              </a:pathLst>
            </a:custGeom>
            <a:solidFill>
              <a:srgbClr val="FFFFFF"/>
            </a:solidFill>
          </p:spPr>
          <p:txBody>
            <a:bodyPr/>
            <a:lstStyle/>
            <a:p>
              <a:endParaRPr lang="en-IL"/>
            </a:p>
          </p:txBody>
        </p:sp>
        <p:sp>
          <p:nvSpPr>
            <p:cNvPr id="4" name="TextBox 4"/>
            <p:cNvSpPr txBox="1"/>
            <p:nvPr/>
          </p:nvSpPr>
          <p:spPr>
            <a:xfrm>
              <a:off x="0" y="-95250"/>
              <a:ext cx="812800" cy="908050"/>
            </a:xfrm>
            <a:prstGeom prst="rect">
              <a:avLst/>
            </a:prstGeom>
          </p:spPr>
          <p:txBody>
            <a:bodyPr lIns="50800" tIns="50800" rIns="50800" bIns="50800" rtlCol="0" anchor="ctr"/>
            <a:lstStyle/>
            <a:p>
              <a:pPr algn="ctr">
                <a:lnSpc>
                  <a:spcPts val="2929"/>
                </a:lnSpc>
              </a:pPr>
              <a:endParaRPr/>
            </a:p>
            <a:p>
              <a:pPr algn="ctr">
                <a:lnSpc>
                  <a:spcPts val="2929"/>
                </a:lnSpc>
              </a:pPr>
              <a:endParaRPr/>
            </a:p>
          </p:txBody>
        </p:sp>
      </p:grpSp>
      <p:sp>
        <p:nvSpPr>
          <p:cNvPr id="5" name="AutoShape 5"/>
          <p:cNvSpPr/>
          <p:nvPr/>
        </p:nvSpPr>
        <p:spPr>
          <a:xfrm flipV="1">
            <a:off x="8725163" y="-43171"/>
            <a:ext cx="0" cy="10330171"/>
          </a:xfrm>
          <a:prstGeom prst="line">
            <a:avLst/>
          </a:prstGeom>
          <a:ln w="38100" cap="flat">
            <a:solidFill>
              <a:srgbClr val="FFD900"/>
            </a:solidFill>
            <a:prstDash val="solid"/>
            <a:headEnd type="none" w="sm" len="sm"/>
            <a:tailEnd type="none" w="sm" len="sm"/>
          </a:ln>
        </p:spPr>
        <p:txBody>
          <a:bodyPr/>
          <a:lstStyle/>
          <a:p>
            <a:endParaRPr lang="en-IL"/>
          </a:p>
        </p:txBody>
      </p:sp>
      <p:grpSp>
        <p:nvGrpSpPr>
          <p:cNvPr id="6" name="Group 6"/>
          <p:cNvGrpSpPr/>
          <p:nvPr/>
        </p:nvGrpSpPr>
        <p:grpSpPr>
          <a:xfrm>
            <a:off x="7759331" y="635751"/>
            <a:ext cx="1893565" cy="1893565"/>
            <a:chOff x="0" y="0"/>
            <a:chExt cx="812800" cy="812800"/>
          </a:xfrm>
        </p:grpSpPr>
        <p:sp>
          <p:nvSpPr>
            <p:cNvPr id="7" name="Freeform 7"/>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AD430"/>
            </a:solidFill>
            <a:ln w="38100">
              <a:solidFill>
                <a:srgbClr val="FFD900"/>
              </a:solidFill>
            </a:ln>
          </p:spPr>
          <p:txBody>
            <a:bodyPr/>
            <a:lstStyle/>
            <a:p>
              <a:endParaRPr lang="en-IL"/>
            </a:p>
          </p:txBody>
        </p:sp>
        <p:sp>
          <p:nvSpPr>
            <p:cNvPr id="8" name="TextBox 8"/>
            <p:cNvSpPr txBox="1"/>
            <p:nvPr/>
          </p:nvSpPr>
          <p:spPr>
            <a:xfrm>
              <a:off x="76200" y="-19050"/>
              <a:ext cx="660400" cy="755650"/>
            </a:xfrm>
            <a:prstGeom prst="rect">
              <a:avLst/>
            </a:prstGeom>
          </p:spPr>
          <p:txBody>
            <a:bodyPr lIns="50800" tIns="50800" rIns="50800" bIns="50800" rtlCol="0" anchor="ctr"/>
            <a:lstStyle/>
            <a:p>
              <a:pPr algn="ctr">
                <a:lnSpc>
                  <a:spcPts val="2929"/>
                </a:lnSpc>
              </a:pPr>
              <a:endParaRPr/>
            </a:p>
          </p:txBody>
        </p:sp>
      </p:grpSp>
      <p:grpSp>
        <p:nvGrpSpPr>
          <p:cNvPr id="9" name="Group 9"/>
          <p:cNvGrpSpPr/>
          <p:nvPr/>
        </p:nvGrpSpPr>
        <p:grpSpPr>
          <a:xfrm>
            <a:off x="8267354" y="3114272"/>
            <a:ext cx="931188" cy="931188"/>
            <a:chOff x="0" y="0"/>
            <a:chExt cx="812800" cy="812800"/>
          </a:xfrm>
        </p:grpSpPr>
        <p:sp>
          <p:nvSpPr>
            <p:cNvPr id="10" name="Freeform 10"/>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AD430"/>
            </a:solidFill>
            <a:ln w="38100">
              <a:solidFill>
                <a:srgbClr val="FFD900"/>
              </a:solidFill>
            </a:ln>
          </p:spPr>
          <p:txBody>
            <a:bodyPr/>
            <a:lstStyle/>
            <a:p>
              <a:endParaRPr lang="en-IL"/>
            </a:p>
          </p:txBody>
        </p:sp>
        <p:sp>
          <p:nvSpPr>
            <p:cNvPr id="11" name="TextBox 11"/>
            <p:cNvSpPr txBox="1"/>
            <p:nvPr/>
          </p:nvSpPr>
          <p:spPr>
            <a:xfrm>
              <a:off x="76200" y="-19050"/>
              <a:ext cx="660400" cy="755650"/>
            </a:xfrm>
            <a:prstGeom prst="rect">
              <a:avLst/>
            </a:prstGeom>
          </p:spPr>
          <p:txBody>
            <a:bodyPr lIns="50800" tIns="50800" rIns="50800" bIns="50800" rtlCol="0" anchor="ctr"/>
            <a:lstStyle/>
            <a:p>
              <a:pPr algn="ctr">
                <a:lnSpc>
                  <a:spcPts val="2929"/>
                </a:lnSpc>
              </a:pPr>
              <a:endParaRPr/>
            </a:p>
          </p:txBody>
        </p:sp>
      </p:grpSp>
      <p:grpSp>
        <p:nvGrpSpPr>
          <p:cNvPr id="12" name="Group 12"/>
          <p:cNvGrpSpPr/>
          <p:nvPr/>
        </p:nvGrpSpPr>
        <p:grpSpPr>
          <a:xfrm>
            <a:off x="8454891" y="8835817"/>
            <a:ext cx="502444" cy="502444"/>
            <a:chOff x="0" y="0"/>
            <a:chExt cx="812800" cy="812800"/>
          </a:xfrm>
        </p:grpSpPr>
        <p:sp>
          <p:nvSpPr>
            <p:cNvPr id="13" name="Freeform 13"/>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AD430"/>
            </a:solidFill>
            <a:ln w="38100">
              <a:solidFill>
                <a:srgbClr val="FFD900"/>
              </a:solidFill>
            </a:ln>
          </p:spPr>
          <p:txBody>
            <a:bodyPr/>
            <a:lstStyle/>
            <a:p>
              <a:endParaRPr lang="en-IL"/>
            </a:p>
          </p:txBody>
        </p:sp>
        <p:sp>
          <p:nvSpPr>
            <p:cNvPr id="14" name="TextBox 14"/>
            <p:cNvSpPr txBox="1"/>
            <p:nvPr/>
          </p:nvSpPr>
          <p:spPr>
            <a:xfrm>
              <a:off x="76200" y="-19050"/>
              <a:ext cx="660400" cy="755650"/>
            </a:xfrm>
            <a:prstGeom prst="rect">
              <a:avLst/>
            </a:prstGeom>
          </p:spPr>
          <p:txBody>
            <a:bodyPr lIns="50800" tIns="50800" rIns="50800" bIns="50800" rtlCol="0" anchor="ctr"/>
            <a:lstStyle/>
            <a:p>
              <a:pPr algn="ctr">
                <a:lnSpc>
                  <a:spcPts val="2929"/>
                </a:lnSpc>
              </a:pPr>
              <a:endParaRPr/>
            </a:p>
          </p:txBody>
        </p:sp>
      </p:grpSp>
      <p:grpSp>
        <p:nvGrpSpPr>
          <p:cNvPr id="15" name="Group 15"/>
          <p:cNvGrpSpPr/>
          <p:nvPr/>
        </p:nvGrpSpPr>
        <p:grpSpPr>
          <a:xfrm>
            <a:off x="7068926" y="4750310"/>
            <a:ext cx="3274373" cy="3274373"/>
            <a:chOff x="0" y="0"/>
            <a:chExt cx="812800" cy="812800"/>
          </a:xfrm>
        </p:grpSpPr>
        <p:sp>
          <p:nvSpPr>
            <p:cNvPr id="16" name="Freeform 1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AD430"/>
            </a:solidFill>
            <a:ln w="38100">
              <a:solidFill>
                <a:srgbClr val="FFD900"/>
              </a:solidFill>
            </a:ln>
          </p:spPr>
          <p:txBody>
            <a:bodyPr/>
            <a:lstStyle/>
            <a:p>
              <a:endParaRPr lang="en-IL"/>
            </a:p>
          </p:txBody>
        </p:sp>
        <p:sp>
          <p:nvSpPr>
            <p:cNvPr id="17" name="TextBox 17"/>
            <p:cNvSpPr txBox="1"/>
            <p:nvPr/>
          </p:nvSpPr>
          <p:spPr>
            <a:xfrm>
              <a:off x="76200" y="-19050"/>
              <a:ext cx="660400" cy="755650"/>
            </a:xfrm>
            <a:prstGeom prst="rect">
              <a:avLst/>
            </a:prstGeom>
          </p:spPr>
          <p:txBody>
            <a:bodyPr lIns="50800" tIns="50800" rIns="50800" bIns="50800" rtlCol="0" anchor="ctr"/>
            <a:lstStyle/>
            <a:p>
              <a:pPr algn="ctr">
                <a:lnSpc>
                  <a:spcPts val="2929"/>
                </a:lnSpc>
              </a:pPr>
              <a:endParaRPr/>
            </a:p>
          </p:txBody>
        </p:sp>
      </p:grpSp>
      <p:sp>
        <p:nvSpPr>
          <p:cNvPr id="18" name="Freeform 18"/>
          <p:cNvSpPr/>
          <p:nvPr/>
        </p:nvSpPr>
        <p:spPr>
          <a:xfrm>
            <a:off x="10562503" y="-446779"/>
            <a:ext cx="7725497" cy="5050544"/>
          </a:xfrm>
          <a:custGeom>
            <a:avLst/>
            <a:gdLst/>
            <a:ahLst/>
            <a:cxnLst/>
            <a:rect l="l" t="t" r="r" b="b"/>
            <a:pathLst>
              <a:path w="7725497" h="5050544">
                <a:moveTo>
                  <a:pt x="0" y="0"/>
                </a:moveTo>
                <a:lnTo>
                  <a:pt x="7725497" y="0"/>
                </a:lnTo>
                <a:lnTo>
                  <a:pt x="7725497" y="5050543"/>
                </a:lnTo>
                <a:lnTo>
                  <a:pt x="0" y="5050543"/>
                </a:lnTo>
                <a:lnTo>
                  <a:pt x="0" y="0"/>
                </a:lnTo>
                <a:close/>
              </a:path>
            </a:pathLst>
          </a:custGeom>
          <a:blipFill>
            <a:blip r:embed="rId2"/>
            <a:stretch>
              <a:fillRect/>
            </a:stretch>
          </a:blipFill>
        </p:spPr>
        <p:txBody>
          <a:bodyPr/>
          <a:lstStyle/>
          <a:p>
            <a:endParaRPr lang="en-IL"/>
          </a:p>
        </p:txBody>
      </p:sp>
      <p:sp>
        <p:nvSpPr>
          <p:cNvPr id="19" name="TextBox 19"/>
          <p:cNvSpPr txBox="1"/>
          <p:nvPr/>
        </p:nvSpPr>
        <p:spPr>
          <a:xfrm>
            <a:off x="12216530" y="6440184"/>
            <a:ext cx="4417442" cy="1906005"/>
          </a:xfrm>
          <a:prstGeom prst="rect">
            <a:avLst/>
          </a:prstGeom>
        </p:spPr>
        <p:txBody>
          <a:bodyPr lIns="0" tIns="0" rIns="0" bIns="0" rtlCol="0" anchor="t">
            <a:spAutoFit/>
          </a:bodyPr>
          <a:lstStyle/>
          <a:p>
            <a:pPr algn="ctr">
              <a:lnSpc>
                <a:spcPts val="15050"/>
              </a:lnSpc>
            </a:pPr>
            <a:r>
              <a:rPr lang="en-US" sz="12236">
                <a:solidFill>
                  <a:srgbClr val="000000"/>
                </a:solidFill>
                <a:cs typeface="Rubik"/>
              </a:rPr>
              <a:t>נתונים</a:t>
            </a:r>
          </a:p>
        </p:txBody>
      </p:sp>
      <p:sp>
        <p:nvSpPr>
          <p:cNvPr id="20" name="TextBox 20"/>
          <p:cNvSpPr txBox="1"/>
          <p:nvPr/>
        </p:nvSpPr>
        <p:spPr>
          <a:xfrm>
            <a:off x="5966370" y="1084978"/>
            <a:ext cx="1458321" cy="880810"/>
          </a:xfrm>
          <a:prstGeom prst="rect">
            <a:avLst/>
          </a:prstGeom>
        </p:spPr>
        <p:txBody>
          <a:bodyPr wrap="square" lIns="0" tIns="0" rIns="0" bIns="0" rtlCol="0" anchor="t">
            <a:spAutoFit/>
          </a:bodyPr>
          <a:lstStyle/>
          <a:p>
            <a:pPr marL="0" lvl="0" indent="0" algn="ctr">
              <a:lnSpc>
                <a:spcPts val="7101"/>
              </a:lnSpc>
              <a:spcBef>
                <a:spcPct val="0"/>
              </a:spcBef>
            </a:pPr>
            <a:r>
              <a:rPr lang="en-US" sz="5072" u="none" dirty="0">
                <a:solidFill>
                  <a:srgbClr val="FFFFFF"/>
                </a:solidFill>
                <a:latin typeface="Rubik Bold"/>
              </a:rPr>
              <a:t>193</a:t>
            </a:r>
          </a:p>
        </p:txBody>
      </p:sp>
      <p:sp>
        <p:nvSpPr>
          <p:cNvPr id="21" name="TextBox 21"/>
          <p:cNvSpPr txBox="1"/>
          <p:nvPr/>
        </p:nvSpPr>
        <p:spPr>
          <a:xfrm>
            <a:off x="3526325" y="1249258"/>
            <a:ext cx="2521003" cy="590350"/>
          </a:xfrm>
          <a:prstGeom prst="rect">
            <a:avLst/>
          </a:prstGeom>
        </p:spPr>
        <p:txBody>
          <a:bodyPr lIns="0" tIns="0" rIns="0" bIns="0" rtlCol="0" anchor="t">
            <a:spAutoFit/>
          </a:bodyPr>
          <a:lstStyle/>
          <a:p>
            <a:pPr marL="0" lvl="0" indent="0" algn="l">
              <a:lnSpc>
                <a:spcPts val="4736"/>
              </a:lnSpc>
              <a:spcBef>
                <a:spcPct val="0"/>
              </a:spcBef>
            </a:pPr>
            <a:r>
              <a:rPr lang="en-US" sz="3382" u="none">
                <a:solidFill>
                  <a:srgbClr val="FFFFFF"/>
                </a:solidFill>
                <a:cs typeface="Rubik Bold"/>
              </a:rPr>
              <a:t>מדינות מקור</a:t>
            </a:r>
          </a:p>
        </p:txBody>
      </p:sp>
      <p:sp>
        <p:nvSpPr>
          <p:cNvPr id="22" name="TextBox 22"/>
          <p:cNvSpPr txBox="1"/>
          <p:nvPr/>
        </p:nvSpPr>
        <p:spPr>
          <a:xfrm>
            <a:off x="6600044" y="8619011"/>
            <a:ext cx="696436" cy="831280"/>
          </a:xfrm>
          <a:prstGeom prst="rect">
            <a:avLst/>
          </a:prstGeom>
        </p:spPr>
        <p:txBody>
          <a:bodyPr lIns="0" tIns="0" rIns="0" bIns="0" rtlCol="0" anchor="t">
            <a:spAutoFit/>
          </a:bodyPr>
          <a:lstStyle/>
          <a:p>
            <a:pPr marL="0" lvl="0" indent="0" algn="ctr">
              <a:lnSpc>
                <a:spcPts val="6681"/>
              </a:lnSpc>
              <a:spcBef>
                <a:spcPct val="0"/>
              </a:spcBef>
            </a:pPr>
            <a:r>
              <a:rPr lang="en-US" sz="4772">
                <a:solidFill>
                  <a:srgbClr val="FFFFFF"/>
                </a:solidFill>
                <a:latin typeface="Rubik Bold"/>
              </a:rPr>
              <a:t>10</a:t>
            </a:r>
          </a:p>
        </p:txBody>
      </p:sp>
      <p:sp>
        <p:nvSpPr>
          <p:cNvPr id="23" name="TextBox 23"/>
          <p:cNvSpPr txBox="1"/>
          <p:nvPr/>
        </p:nvSpPr>
        <p:spPr>
          <a:xfrm>
            <a:off x="1951033" y="8753763"/>
            <a:ext cx="4472716" cy="590350"/>
          </a:xfrm>
          <a:prstGeom prst="rect">
            <a:avLst/>
          </a:prstGeom>
        </p:spPr>
        <p:txBody>
          <a:bodyPr lIns="0" tIns="0" rIns="0" bIns="0" rtlCol="0" anchor="t">
            <a:spAutoFit/>
          </a:bodyPr>
          <a:lstStyle/>
          <a:p>
            <a:pPr marL="0" lvl="0" indent="0" algn="l">
              <a:lnSpc>
                <a:spcPts val="4736"/>
              </a:lnSpc>
              <a:spcBef>
                <a:spcPct val="0"/>
              </a:spcBef>
            </a:pPr>
            <a:r>
              <a:rPr lang="en-US" sz="3382" u="none">
                <a:solidFill>
                  <a:srgbClr val="FFFFFF"/>
                </a:solidFill>
                <a:cs typeface="Rubik Bold"/>
              </a:rPr>
              <a:t>שנים בפריסת הרשומות</a:t>
            </a:r>
          </a:p>
        </p:txBody>
      </p:sp>
      <p:sp>
        <p:nvSpPr>
          <p:cNvPr id="24" name="TextBox 24"/>
          <p:cNvSpPr txBox="1"/>
          <p:nvPr/>
        </p:nvSpPr>
        <p:spPr>
          <a:xfrm>
            <a:off x="1250298" y="6544959"/>
            <a:ext cx="5249651" cy="590350"/>
          </a:xfrm>
          <a:prstGeom prst="rect">
            <a:avLst/>
          </a:prstGeom>
        </p:spPr>
        <p:txBody>
          <a:bodyPr lIns="0" tIns="0" rIns="0" bIns="0" rtlCol="0" anchor="t">
            <a:spAutoFit/>
          </a:bodyPr>
          <a:lstStyle/>
          <a:p>
            <a:pPr marL="0" lvl="0" indent="0" algn="l">
              <a:lnSpc>
                <a:spcPts val="4736"/>
              </a:lnSpc>
              <a:spcBef>
                <a:spcPct val="0"/>
              </a:spcBef>
            </a:pPr>
            <a:r>
              <a:rPr lang="en-US" sz="3382" u="none">
                <a:solidFill>
                  <a:srgbClr val="FFFFFF"/>
                </a:solidFill>
                <a:cs typeface="Rubik Bold"/>
              </a:rPr>
              <a:t>רשומות של כניסות תיירים</a:t>
            </a:r>
          </a:p>
        </p:txBody>
      </p:sp>
      <p:sp>
        <p:nvSpPr>
          <p:cNvPr id="25" name="TextBox 25"/>
          <p:cNvSpPr txBox="1"/>
          <p:nvPr/>
        </p:nvSpPr>
        <p:spPr>
          <a:xfrm>
            <a:off x="1250298" y="5506334"/>
            <a:ext cx="5249651" cy="1114825"/>
          </a:xfrm>
          <a:prstGeom prst="rect">
            <a:avLst/>
          </a:prstGeom>
        </p:spPr>
        <p:txBody>
          <a:bodyPr wrap="square" lIns="0" tIns="0" rIns="0" bIns="0" rtlCol="0" anchor="t">
            <a:spAutoFit/>
          </a:bodyPr>
          <a:lstStyle/>
          <a:p>
            <a:pPr marL="0" lvl="0" indent="0" algn="ctr">
              <a:lnSpc>
                <a:spcPts val="9061"/>
              </a:lnSpc>
              <a:spcBef>
                <a:spcPct val="0"/>
              </a:spcBef>
            </a:pPr>
            <a:r>
              <a:rPr lang="en-US" sz="6472" dirty="0">
                <a:solidFill>
                  <a:srgbClr val="FFFFFF"/>
                </a:solidFill>
                <a:latin typeface="Rubik Bold"/>
              </a:rPr>
              <a:t>1,496,927</a:t>
            </a:r>
          </a:p>
        </p:txBody>
      </p:sp>
      <p:sp>
        <p:nvSpPr>
          <p:cNvPr id="26" name="TextBox 26"/>
          <p:cNvSpPr txBox="1"/>
          <p:nvPr/>
        </p:nvSpPr>
        <p:spPr>
          <a:xfrm>
            <a:off x="6635921" y="3082311"/>
            <a:ext cx="717709" cy="880810"/>
          </a:xfrm>
          <a:prstGeom prst="rect">
            <a:avLst/>
          </a:prstGeom>
        </p:spPr>
        <p:txBody>
          <a:bodyPr lIns="0" tIns="0" rIns="0" bIns="0" rtlCol="0" anchor="t">
            <a:spAutoFit/>
          </a:bodyPr>
          <a:lstStyle/>
          <a:p>
            <a:pPr marL="0" lvl="0" indent="0" algn="ctr">
              <a:lnSpc>
                <a:spcPts val="7101"/>
              </a:lnSpc>
              <a:spcBef>
                <a:spcPct val="0"/>
              </a:spcBef>
            </a:pPr>
            <a:r>
              <a:rPr lang="en-US" sz="5072" dirty="0">
                <a:solidFill>
                  <a:srgbClr val="FFFFFF"/>
                </a:solidFill>
                <a:latin typeface="Rubik Bold"/>
              </a:rPr>
              <a:t>12</a:t>
            </a:r>
          </a:p>
        </p:txBody>
      </p:sp>
      <p:sp>
        <p:nvSpPr>
          <p:cNvPr id="27" name="TextBox 27"/>
          <p:cNvSpPr txBox="1"/>
          <p:nvPr/>
        </p:nvSpPr>
        <p:spPr>
          <a:xfrm>
            <a:off x="1175015" y="3246591"/>
            <a:ext cx="5277309" cy="590350"/>
          </a:xfrm>
          <a:prstGeom prst="rect">
            <a:avLst/>
          </a:prstGeom>
        </p:spPr>
        <p:txBody>
          <a:bodyPr lIns="0" tIns="0" rIns="0" bIns="0" rtlCol="0" anchor="t">
            <a:spAutoFit/>
          </a:bodyPr>
          <a:lstStyle/>
          <a:p>
            <a:pPr marL="0" lvl="0" indent="0" algn="l">
              <a:lnSpc>
                <a:spcPts val="4736"/>
              </a:lnSpc>
              <a:spcBef>
                <a:spcPct val="0"/>
              </a:spcBef>
            </a:pPr>
            <a:r>
              <a:rPr lang="en-US" sz="3382" u="none">
                <a:solidFill>
                  <a:srgbClr val="FFFFFF"/>
                </a:solidFill>
                <a:cs typeface="Rubik Bold"/>
              </a:rPr>
              <a:t>מאפיינים עבור כל רשומה</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417</Words>
  <Application>Microsoft Office PowerPoint</Application>
  <PresentationFormat>Custom</PresentationFormat>
  <Paragraphs>95</Paragraphs>
  <Slides>18</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Rubik Bold</vt:lpstr>
      <vt:lpstr>Rubik</vt:lpstr>
      <vt:lpstr>Canva Sans 1</vt:lpstr>
      <vt:lpstr>Calibri</vt:lpstr>
      <vt:lpstr>DM Sans Bold</vt:lpstr>
      <vt:lpstr>Canva Sans 2 Bold</vt:lpstr>
      <vt:lpstr>Arial (Body)</vt:lpstr>
      <vt:lpstr>Asakim</vt:lpstr>
      <vt:lpstr>Arial</vt:lpstr>
      <vt:lpstr>Lato Bold</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PASSTER</dc:title>
  <dc:creator>איילת השחר כהן</dc:creator>
  <cp:lastModifiedBy>איילת השחר כהן</cp:lastModifiedBy>
  <cp:revision>2</cp:revision>
  <dcterms:created xsi:type="dcterms:W3CDTF">2006-08-16T00:00:00Z</dcterms:created>
  <dcterms:modified xsi:type="dcterms:W3CDTF">2025-02-25T12:55:56Z</dcterms:modified>
  <dc:identifier>DAFhCzEnMtM</dc:identifier>
</cp:coreProperties>
</file>

<file path=docProps/thumbnail.jpeg>
</file>